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3" r:id="rId1"/>
  </p:sldMasterIdLst>
  <p:notesMasterIdLst>
    <p:notesMasterId r:id="rId50"/>
  </p:notesMasterIdLst>
  <p:sldIdLst>
    <p:sldId id="266" r:id="rId2"/>
    <p:sldId id="264" r:id="rId3"/>
    <p:sldId id="263" r:id="rId4"/>
    <p:sldId id="265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317" r:id="rId13"/>
    <p:sldId id="275" r:id="rId14"/>
    <p:sldId id="276" r:id="rId15"/>
    <p:sldId id="318" r:id="rId16"/>
    <p:sldId id="278" r:id="rId17"/>
    <p:sldId id="279" r:id="rId18"/>
    <p:sldId id="280" r:id="rId19"/>
    <p:sldId id="282" r:id="rId20"/>
    <p:sldId id="283" r:id="rId21"/>
    <p:sldId id="288" r:id="rId22"/>
    <p:sldId id="285" r:id="rId23"/>
    <p:sldId id="289" r:id="rId24"/>
    <p:sldId id="286" r:id="rId25"/>
    <p:sldId id="291" r:id="rId26"/>
    <p:sldId id="293" r:id="rId27"/>
    <p:sldId id="319" r:id="rId28"/>
    <p:sldId id="292" r:id="rId29"/>
    <p:sldId id="297" r:id="rId30"/>
    <p:sldId id="298" r:id="rId31"/>
    <p:sldId id="294" r:id="rId32"/>
    <p:sldId id="287" r:id="rId33"/>
    <p:sldId id="295" r:id="rId34"/>
    <p:sldId id="296" r:id="rId35"/>
    <p:sldId id="299" r:id="rId36"/>
    <p:sldId id="300" r:id="rId37"/>
    <p:sldId id="310" r:id="rId38"/>
    <p:sldId id="301" r:id="rId39"/>
    <p:sldId id="302" r:id="rId40"/>
    <p:sldId id="303" r:id="rId41"/>
    <p:sldId id="309" r:id="rId42"/>
    <p:sldId id="311" r:id="rId43"/>
    <p:sldId id="305" r:id="rId44"/>
    <p:sldId id="306" r:id="rId45"/>
    <p:sldId id="307" r:id="rId46"/>
    <p:sldId id="308" r:id="rId47"/>
    <p:sldId id="284" r:id="rId48"/>
    <p:sldId id="290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CA4"/>
    <a:srgbClr val="1A3753"/>
    <a:srgbClr val="FF0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104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18BF1-FE6D-2C46-91FE-B7311923ECF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4D136-DFDD-3F44-A8EC-10B7D46FB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C4DB000E-4863-334D-A975-A4A060C948C3}" type="slidenum">
              <a:rPr lang="en-US">
                <a:latin typeface="Times New Roman" charset="0"/>
              </a:rPr>
              <a:pPr eaLnBrk="1" hangingPunct="1"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6D766E89-1715-1C49-A1D8-02B83E6EC202}" type="slidenum">
              <a:rPr lang="en-US">
                <a:latin typeface="Times New Roman" charset="0"/>
              </a:rPr>
              <a:pPr eaLnBrk="1" hangingPunct="1"/>
              <a:t>16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724A1D36-9CF1-4043-A2A1-5765E8C6D675}" type="slidenum">
              <a:rPr lang="en-US">
                <a:latin typeface="Times New Roman" charset="0"/>
              </a:rPr>
              <a:pPr eaLnBrk="1" hangingPunct="1"/>
              <a:t>17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E666E087-E94F-8743-A8C1-4ED947846B4F}" type="slidenum">
              <a:rPr lang="en-US">
                <a:latin typeface="Times New Roman" charset="0"/>
              </a:rPr>
              <a:pPr eaLnBrk="1" hangingPunct="1"/>
              <a:t>18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B0C1A1B1-5170-584C-8C77-526AF8781AD9}" type="slidenum">
              <a:rPr lang="en-US">
                <a:latin typeface="Times New Roman" charset="0"/>
              </a:rPr>
              <a:pPr eaLnBrk="1" hangingPunct="1"/>
              <a:t>19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A9EDC0DC-470D-534B-BF8E-5FEC8D58E2AC}" type="slidenum">
              <a:rPr lang="en-US">
                <a:latin typeface="Times New Roman" charset="0"/>
              </a:rPr>
              <a:pPr eaLnBrk="1" hangingPunct="1"/>
              <a:t>20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4F12C815-CEEB-AD48-B394-B811B16E0992}" type="slidenum">
              <a:rPr lang="en-US">
                <a:latin typeface="Times New Roman" charset="0"/>
              </a:rPr>
              <a:pPr eaLnBrk="1" hangingPunct="1"/>
              <a:t>21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990CAF4D-C483-A54F-B972-7C88CB5681FA}" type="slidenum">
              <a:rPr lang="en-US">
                <a:latin typeface="Times New Roman" charset="0"/>
              </a:rPr>
              <a:pPr eaLnBrk="1" hangingPunct="1"/>
              <a:t>22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35C353EB-C742-E845-8702-8CD016B4C516}" type="slidenum">
              <a:rPr lang="en-US">
                <a:latin typeface="Times New Roman" charset="0"/>
              </a:rPr>
              <a:pPr eaLnBrk="1" hangingPunct="1"/>
              <a:t>23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123FA6D2-4754-C84D-995E-998A4D020562}" type="slidenum">
              <a:rPr lang="en-US">
                <a:latin typeface="Times New Roman" charset="0"/>
              </a:rPr>
              <a:pPr eaLnBrk="1" hangingPunct="1"/>
              <a:t>24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7A1AD3A4-C671-7547-80B9-C6C333D01E2C}" type="slidenum">
              <a:rPr lang="en-US">
                <a:latin typeface="Times New Roman" charset="0"/>
              </a:rPr>
              <a:pPr eaLnBrk="1" hangingPunct="1"/>
              <a:t>25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7818E86C-D25A-5243-B9A3-6C376480524C}" type="slidenum">
              <a:rPr lang="en-US">
                <a:latin typeface="Times New Roman" charset="0"/>
              </a:rPr>
              <a:pPr eaLnBrk="1" hangingPunct="1"/>
              <a:t>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BEC4A29D-DCC2-924D-9298-339C55F41A39}" type="slidenum">
              <a:rPr lang="en-US">
                <a:latin typeface="Times New Roman" charset="0"/>
              </a:rPr>
              <a:pPr eaLnBrk="1" hangingPunct="1"/>
              <a:t>26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EE37A327-4FAB-534A-9C67-22EF0D5D19DE}" type="slidenum">
              <a:rPr lang="en-US">
                <a:latin typeface="Times New Roman" charset="0"/>
              </a:rPr>
              <a:pPr eaLnBrk="1" hangingPunct="1"/>
              <a:t>28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0B14D147-960C-F347-A2D9-9C90DE8224FB}" type="slidenum">
              <a:rPr lang="en-US">
                <a:latin typeface="Times New Roman" charset="0"/>
              </a:rPr>
              <a:pPr eaLnBrk="1" hangingPunct="1"/>
              <a:t>29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805526B8-E8B1-BA47-AC34-84DBAA17F408}" type="slidenum">
              <a:rPr lang="en-US">
                <a:latin typeface="Times New Roman" charset="0"/>
              </a:rPr>
              <a:pPr eaLnBrk="1" hangingPunct="1"/>
              <a:t>30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43B2D8FB-739D-2944-BBD2-DA38B1E1A102}" type="slidenum">
              <a:rPr lang="en-US">
                <a:latin typeface="Times New Roman" charset="0"/>
              </a:rPr>
              <a:pPr eaLnBrk="1" hangingPunct="1"/>
              <a:t>31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7B58751A-43D6-D646-BF3D-4FAE31646EDA}" type="slidenum">
              <a:rPr lang="en-US">
                <a:latin typeface="Times New Roman" charset="0"/>
              </a:rPr>
              <a:pPr eaLnBrk="1" hangingPunct="1"/>
              <a:t>32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0D4F4D0B-3379-C940-A5D3-DE31CEE2EE39}" type="slidenum">
              <a:rPr lang="en-US">
                <a:latin typeface="Times New Roman" charset="0"/>
              </a:rPr>
              <a:pPr eaLnBrk="1" hangingPunct="1"/>
              <a:t>33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6DD3177C-1E96-4046-8701-9DBC4995DFC1}" type="slidenum">
              <a:rPr lang="en-US">
                <a:latin typeface="Times New Roman" charset="0"/>
              </a:rPr>
              <a:pPr eaLnBrk="1" hangingPunct="1"/>
              <a:t>34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1114A013-122B-4A4B-8062-8F6E5386D175}" type="slidenum">
              <a:rPr lang="en-US">
                <a:latin typeface="Times New Roman" charset="0"/>
              </a:rPr>
              <a:pPr eaLnBrk="1" hangingPunct="1"/>
              <a:t>35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19F8BC14-76A3-874B-B19E-F712AFF0E873}" type="slidenum">
              <a:rPr lang="en-US">
                <a:latin typeface="Times New Roman" charset="0"/>
              </a:rPr>
              <a:pPr eaLnBrk="1" hangingPunct="1"/>
              <a:t>36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C7B0D922-9AB6-0B4D-A1F0-B4C13467A2A1}" type="slidenum">
              <a:rPr lang="en-US">
                <a:latin typeface="Times New Roman" charset="0"/>
              </a:rPr>
              <a:pPr eaLnBrk="1" hangingPunct="1"/>
              <a:t>9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0009F909-33B4-6840-B6A4-94D71EB7CD9A}" type="slidenum">
              <a:rPr lang="en-US">
                <a:latin typeface="Times New Roman" charset="0"/>
              </a:rPr>
              <a:pPr eaLnBrk="1" hangingPunct="1"/>
              <a:t>37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2712A249-AC69-7549-9AED-653B718ABC40}" type="slidenum">
              <a:rPr lang="en-US">
                <a:latin typeface="Times New Roman" charset="0"/>
              </a:rPr>
              <a:pPr eaLnBrk="1" hangingPunct="1"/>
              <a:t>38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2BC9D524-D3BD-EA4B-BCFA-57BED1528407}" type="slidenum">
              <a:rPr lang="en-US">
                <a:latin typeface="Times New Roman" charset="0"/>
              </a:rPr>
              <a:pPr eaLnBrk="1" hangingPunct="1"/>
              <a:t>39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32CB5EAA-4670-E54D-AE9F-D58588EA9001}" type="slidenum">
              <a:rPr lang="en-US">
                <a:latin typeface="Times New Roman" charset="0"/>
              </a:rPr>
              <a:pPr eaLnBrk="1" hangingPunct="1"/>
              <a:t>40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4B596157-8070-BB44-922E-8301C3CFEBDF}" type="slidenum">
              <a:rPr lang="en-US">
                <a:latin typeface="Times New Roman" charset="0"/>
              </a:rPr>
              <a:pPr eaLnBrk="1" hangingPunct="1"/>
              <a:t>41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95A36DB9-C8B0-7641-AF7A-E99C3976872B}" type="slidenum">
              <a:rPr lang="en-US">
                <a:latin typeface="Times New Roman" charset="0"/>
              </a:rPr>
              <a:pPr eaLnBrk="1" hangingPunct="1"/>
              <a:t>42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30828A82-E2D8-2B40-A087-46E63CE89C28}" type="slidenum">
              <a:rPr lang="en-US">
                <a:latin typeface="Times New Roman" charset="0"/>
              </a:rPr>
              <a:pPr eaLnBrk="1" hangingPunct="1"/>
              <a:t>43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0B2982FB-5BBD-5E4A-B53A-CB61F08A83DA}" type="slidenum">
              <a:rPr lang="en-US">
                <a:latin typeface="Times New Roman" charset="0"/>
              </a:rPr>
              <a:pPr eaLnBrk="1" hangingPunct="1"/>
              <a:t>44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A0BC5AEE-7ACE-A649-8799-F42D30CA3BA9}" type="slidenum">
              <a:rPr lang="en-US">
                <a:latin typeface="Times New Roman" charset="0"/>
              </a:rPr>
              <a:pPr eaLnBrk="1" hangingPunct="1"/>
              <a:t>45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52A129FF-D18A-7048-962F-563683F6A638}" type="slidenum">
              <a:rPr lang="en-US">
                <a:latin typeface="Times New Roman" charset="0"/>
              </a:rPr>
              <a:pPr eaLnBrk="1" hangingPunct="1"/>
              <a:t>46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FCDEEDE7-E8C2-AE41-853F-B523A8E64AC2}" type="slidenum">
              <a:rPr lang="en-US">
                <a:latin typeface="Times New Roman" charset="0"/>
              </a:rPr>
              <a:pPr eaLnBrk="1" hangingPunct="1"/>
              <a:t>10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515BAF71-9E97-9E4C-8457-D3EE8483640B}" type="slidenum">
              <a:rPr lang="en-US">
                <a:latin typeface="Times New Roman" charset="0"/>
              </a:rPr>
              <a:pPr eaLnBrk="1" hangingPunct="1"/>
              <a:t>47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F453F256-91D3-B143-B0E4-478F490703C5}" type="slidenum">
              <a:rPr lang="en-US">
                <a:latin typeface="Times New Roman" charset="0"/>
              </a:rPr>
              <a:pPr eaLnBrk="1" hangingPunct="1"/>
              <a:t>48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C335A207-A006-594F-9A17-63E391AF3994}" type="slidenum">
              <a:rPr lang="en-US">
                <a:latin typeface="Times New Roman" charset="0"/>
              </a:rPr>
              <a:pPr eaLnBrk="1" hangingPunct="1"/>
              <a:t>11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C335A207-A006-594F-9A17-63E391AF3994}" type="slidenum">
              <a:rPr lang="en-US">
                <a:latin typeface="Times New Roman" charset="0"/>
              </a:rPr>
              <a:pPr eaLnBrk="1" hangingPunct="1"/>
              <a:t>12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005AEC2D-CC51-7043-9203-20E4A5B80CA6}" type="slidenum">
              <a:rPr lang="en-US">
                <a:latin typeface="Times New Roman" charset="0"/>
              </a:rPr>
              <a:pPr eaLnBrk="1" hangingPunct="1"/>
              <a:t>13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7E6D802D-49AD-7647-A7F9-0811B638FDE9}" type="slidenum">
              <a:rPr lang="en-US">
                <a:latin typeface="Times New Roman" charset="0"/>
              </a:rPr>
              <a:pPr eaLnBrk="1" hangingPunct="1"/>
              <a:t>14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7E6D802D-49AD-7647-A7F9-0811B638FDE9}" type="slidenum">
              <a:rPr lang="en-US">
                <a:latin typeface="Times New Roman" charset="0"/>
              </a:rPr>
              <a:pPr eaLnBrk="1" hangingPunct="1"/>
              <a:t>15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25CA-DEBE-A841-A457-7DEC20BCA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E50D2-7426-9B43-91C1-983FCA1D3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28DC0-DA6E-244D-9C22-39C39A11E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4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D00E-95B1-0448-A888-627362530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06AAA-6BF7-A347-913D-1F0F57FAE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13F0E-8AA9-1443-97E4-999027532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0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24EA-4EE5-A242-A532-9F4B13B07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8CFE6-8BDB-0F49-9359-1C77509F6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7164E-D8D2-C64A-836A-A68AE412EF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FBAA7-4A7F-504C-9768-6A17D2C98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7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A0D52-B407-6A4F-A8DB-B37467422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8605E46-3ECC-9048-83F1-D767B721BB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mathworks.com" TargetMode="External"/><Relationship Id="rId5" Type="http://schemas.openxmlformats.org/officeDocument/2006/relationships/hyperlink" Target="http://wiscsoftware.wisc.edu/wisc/school.asp?institution=1024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facstaff.uww.edu/sahyuns/matlab.php" TargetMode="Externa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lab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://www.physics.byu.edu/faculty/spencer/physics430/matlab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9-02 at Sep 2, 02.4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90600"/>
            <a:ext cx="3200400" cy="3967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introduction to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2667000" cy="375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953000"/>
            <a:ext cx="85757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https://www.mathworks.com</a:t>
            </a:r>
            <a:r>
              <a:rPr lang="en-US" dirty="0" smtClean="0"/>
              <a:t>  ($50 - $99 for students)</a:t>
            </a:r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http://wiscsoftware.wisc.edu/wisc/school.asp?institution=1024</a:t>
            </a:r>
            <a:endParaRPr lang="en-US" dirty="0" smtClean="0"/>
          </a:p>
          <a:p>
            <a:r>
              <a:rPr lang="en-US" dirty="0" smtClean="0"/>
              <a:t>($93)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6144342"/>
            <a:ext cx="1864264" cy="6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0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al48185_t010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2296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Scalar arithmetic operations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Table 1.1–1, page 8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029200"/>
            <a:ext cx="8327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1: .* and ./ multiplies and divides elements of </a:t>
            </a:r>
            <a:r>
              <a:rPr lang="en-US" dirty="0" smtClean="0"/>
              <a:t>matrices</a:t>
            </a:r>
            <a:endParaRPr lang="en-US" dirty="0" smtClean="0"/>
          </a:p>
          <a:p>
            <a:r>
              <a:rPr lang="en-US" dirty="0"/>
              <a:t>[</a:t>
            </a:r>
            <a:r>
              <a:rPr lang="en-US" dirty="0" smtClean="0"/>
              <a:t>1 2 3] .* [4 5 6] = [4 10 18]</a:t>
            </a:r>
          </a:p>
          <a:p>
            <a:endParaRPr lang="en-US" dirty="0"/>
          </a:p>
          <a:p>
            <a:r>
              <a:rPr lang="en-US" dirty="0" smtClean="0"/>
              <a:t>Note 2: EVERYTHING is a matrix.</a:t>
            </a:r>
          </a:p>
        </p:txBody>
      </p:sp>
    </p:spTree>
    <p:extLst>
      <p:ext uri="{BB962C8B-B14F-4D97-AF65-F5344CB8AC3E}">
        <p14:creationId xmlns:p14="http://schemas.microsoft.com/office/powerpoint/2010/main" val="283726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4953000" cy="606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Arial" charset="0"/>
              </a:rPr>
              <a:t>Try the following examples:</a:t>
            </a:r>
            <a:endParaRPr lang="en-US" sz="2400" dirty="0">
              <a:latin typeface="Times" charset="0"/>
            </a:endParaRPr>
          </a:p>
          <a:p>
            <a:pPr eaLnBrk="1" hangingPunct="1"/>
            <a:r>
              <a:rPr lang="en-US" sz="2400" dirty="0">
                <a:latin typeface="Courier" charset="0"/>
              </a:rPr>
              <a:t>&gt;&gt; 8/10</a:t>
            </a:r>
          </a:p>
          <a:p>
            <a:pPr eaLnBrk="1" hangingPunct="1"/>
            <a:r>
              <a:rPr lang="en-US" sz="2400" dirty="0" err="1">
                <a:latin typeface="Courier" charset="0"/>
              </a:rPr>
              <a:t>ans</a:t>
            </a:r>
            <a:r>
              <a:rPr lang="en-US" sz="2400" dirty="0">
                <a:latin typeface="Courier" charset="0"/>
              </a:rPr>
              <a:t> =</a:t>
            </a:r>
          </a:p>
          <a:p>
            <a:pPr eaLnBrk="1" hangingPunct="1"/>
            <a:endParaRPr lang="en-US" sz="2400" dirty="0" smtClean="0">
              <a:latin typeface="Courier" charset="0"/>
            </a:endParaRPr>
          </a:p>
          <a:p>
            <a:pPr eaLnBrk="1" hangingPunct="1"/>
            <a:r>
              <a:rPr lang="en-US" sz="2400" dirty="0" smtClean="0">
                <a:latin typeface="Courier" charset="0"/>
              </a:rPr>
              <a:t>&gt;</a:t>
            </a:r>
            <a:r>
              <a:rPr lang="en-US" sz="2400" dirty="0">
                <a:latin typeface="Courier" charset="0"/>
              </a:rPr>
              <a:t>&gt; 5*</a:t>
            </a:r>
            <a:r>
              <a:rPr lang="en-US" sz="2400" dirty="0" err="1">
                <a:latin typeface="Courier" charset="0"/>
              </a:rPr>
              <a:t>ans</a:t>
            </a:r>
            <a:endParaRPr lang="en-US" sz="2400" dirty="0">
              <a:latin typeface="Courier" charset="0"/>
            </a:endParaRPr>
          </a:p>
          <a:p>
            <a:pPr eaLnBrk="1" hangingPunct="1"/>
            <a:r>
              <a:rPr lang="en-US" sz="2400" dirty="0" err="1">
                <a:latin typeface="Courier" charset="0"/>
              </a:rPr>
              <a:t>ans</a:t>
            </a:r>
            <a:r>
              <a:rPr lang="en-US" sz="2400" dirty="0">
                <a:latin typeface="Courier" charset="0"/>
              </a:rPr>
              <a:t> =</a:t>
            </a:r>
          </a:p>
          <a:p>
            <a:pPr eaLnBrk="1" hangingPunct="1"/>
            <a:r>
              <a:rPr lang="en-US" sz="2400" dirty="0" smtClean="0">
                <a:latin typeface="Courier" charset="0"/>
              </a:rPr>
              <a:t>     </a:t>
            </a:r>
          </a:p>
          <a:p>
            <a:pPr eaLnBrk="1" hangingPunct="1"/>
            <a:r>
              <a:rPr lang="en-US" sz="2400" dirty="0" smtClean="0">
                <a:latin typeface="Courier" charset="0"/>
              </a:rPr>
              <a:t>&gt;</a:t>
            </a:r>
            <a:r>
              <a:rPr lang="en-US" sz="2400" dirty="0">
                <a:latin typeface="Courier" charset="0"/>
              </a:rPr>
              <a:t>&gt; r=8/10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r =</a:t>
            </a:r>
          </a:p>
          <a:p>
            <a:pPr eaLnBrk="1" hangingPunct="1"/>
            <a:endParaRPr lang="en-US" sz="2400" dirty="0" smtClean="0">
              <a:latin typeface="Courier" charset="0"/>
            </a:endParaRPr>
          </a:p>
          <a:p>
            <a:pPr eaLnBrk="1" hangingPunct="1"/>
            <a:r>
              <a:rPr lang="en-US" sz="2400" dirty="0" smtClean="0">
                <a:latin typeface="Courier" charset="0"/>
              </a:rPr>
              <a:t>&gt;</a:t>
            </a:r>
            <a:r>
              <a:rPr lang="en-US" sz="2400" dirty="0">
                <a:latin typeface="Courier" charset="0"/>
              </a:rPr>
              <a:t>&gt; r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r =</a:t>
            </a:r>
          </a:p>
          <a:p>
            <a:pPr eaLnBrk="1" hangingPunct="1"/>
            <a:endParaRPr lang="en-US" sz="2400" dirty="0">
              <a:latin typeface="Courier" charset="0"/>
            </a:endParaRPr>
          </a:p>
          <a:p>
            <a:pPr eaLnBrk="1" hangingPunct="1"/>
            <a:r>
              <a:rPr lang="en-US" sz="2400" dirty="0">
                <a:latin typeface="Courier" charset="0"/>
              </a:rPr>
              <a:t>&gt;&gt; s=20*r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s =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  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1-4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205801"/>
            <a:ext cx="2971800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a = [ 1 2 3]</a:t>
            </a:r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 smtClean="0">
                <a:latin typeface="Courier" charset="0"/>
              </a:rPr>
              <a:t>a </a:t>
            </a:r>
            <a:r>
              <a:rPr lang="en-US" sz="2200" dirty="0">
                <a:latin typeface="Courier" charset="0"/>
              </a:rPr>
              <a:t>=</a:t>
            </a:r>
          </a:p>
          <a:p>
            <a:pPr eaLnBrk="1" hangingPunct="1"/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b = [4 5 6] </a:t>
            </a:r>
          </a:p>
          <a:p>
            <a:pPr eaLnBrk="1" hangingPunct="1"/>
            <a:r>
              <a:rPr lang="en-US" sz="2200" dirty="0" smtClean="0">
                <a:latin typeface="Courier" charset="0"/>
              </a:rPr>
              <a:t>b </a:t>
            </a:r>
            <a:r>
              <a:rPr lang="en-US" sz="2200" dirty="0">
                <a:latin typeface="Courier" charset="0"/>
              </a:rPr>
              <a:t>=</a:t>
            </a:r>
          </a:p>
          <a:p>
            <a:pPr eaLnBrk="1" hangingPunct="1"/>
            <a:r>
              <a:rPr lang="en-US" sz="2200" dirty="0">
                <a:latin typeface="Courier" charset="0"/>
              </a:rPr>
              <a:t>     </a:t>
            </a:r>
          </a:p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a*b</a:t>
            </a:r>
            <a:endParaRPr lang="en-US" sz="2200" dirty="0">
              <a:latin typeface="Courier" charset="0"/>
            </a:endParaRPr>
          </a:p>
          <a:p>
            <a:pPr eaLnBrk="1" hangingPunct="1"/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a.*b</a:t>
            </a:r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 err="1" smtClean="0">
                <a:latin typeface="Courier" charset="0"/>
              </a:rPr>
              <a:t>ans</a:t>
            </a:r>
            <a:r>
              <a:rPr lang="en-US" sz="2200" dirty="0" smtClean="0">
                <a:latin typeface="Courier" charset="0"/>
              </a:rPr>
              <a:t> </a:t>
            </a:r>
            <a:r>
              <a:rPr lang="en-US" sz="2200" dirty="0">
                <a:latin typeface="Courier" charset="0"/>
              </a:rPr>
              <a:t>=</a:t>
            </a:r>
          </a:p>
          <a:p>
            <a:pPr eaLnBrk="1" hangingPunct="1"/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a*b’</a:t>
            </a:r>
          </a:p>
          <a:p>
            <a:pPr eaLnBrk="1" hangingPunct="1"/>
            <a:r>
              <a:rPr lang="en-US" sz="2200" dirty="0" err="1">
                <a:latin typeface="Courier" charset="0"/>
              </a:rPr>
              <a:t>a</a:t>
            </a:r>
            <a:r>
              <a:rPr lang="en-US" sz="2200" dirty="0" err="1" smtClean="0">
                <a:latin typeface="Courier" charset="0"/>
              </a:rPr>
              <a:t>ns</a:t>
            </a:r>
            <a:r>
              <a:rPr lang="en-US" sz="2200" dirty="0" smtClean="0">
                <a:latin typeface="Courier" charset="0"/>
              </a:rPr>
              <a:t> =</a:t>
            </a:r>
          </a:p>
          <a:p>
            <a:pPr eaLnBrk="1" hangingPunct="1"/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 smtClean="0">
                <a:latin typeface="Courier" charset="0"/>
              </a:rPr>
              <a:t>&gt;&gt; a’*b</a:t>
            </a:r>
          </a:p>
          <a:p>
            <a:pPr eaLnBrk="1" hangingPunct="1"/>
            <a:r>
              <a:rPr lang="en-US" sz="2200" dirty="0" err="1" smtClean="0">
                <a:latin typeface="Courier" charset="0"/>
              </a:rPr>
              <a:t>ans</a:t>
            </a:r>
            <a:r>
              <a:rPr lang="en-US" sz="2200" dirty="0" smtClean="0">
                <a:latin typeface="Courier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82896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7010400" cy="606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Arial" charset="0"/>
              </a:rPr>
              <a:t>Try the following examples:</a:t>
            </a:r>
            <a:endParaRPr lang="en-US" sz="2400" dirty="0">
              <a:latin typeface="Times" charset="0"/>
            </a:endParaRPr>
          </a:p>
          <a:p>
            <a:pPr eaLnBrk="1" hangingPunct="1"/>
            <a:r>
              <a:rPr lang="en-US" sz="2400" dirty="0">
                <a:latin typeface="Courier" charset="0"/>
              </a:rPr>
              <a:t>&gt;&gt; 8/10</a:t>
            </a:r>
          </a:p>
          <a:p>
            <a:pPr eaLnBrk="1" hangingPunct="1"/>
            <a:r>
              <a:rPr lang="en-US" sz="2400" dirty="0" err="1">
                <a:latin typeface="Courier" charset="0"/>
              </a:rPr>
              <a:t>ans</a:t>
            </a:r>
            <a:r>
              <a:rPr lang="en-US" sz="2400" dirty="0">
                <a:latin typeface="Courier" charset="0"/>
              </a:rPr>
              <a:t> =</a:t>
            </a:r>
          </a:p>
          <a:p>
            <a:pPr eaLnBrk="1" hangingPunct="1"/>
            <a:r>
              <a:rPr lang="en-US" sz="2400" dirty="0" smtClean="0">
                <a:latin typeface="Courier" charset="0"/>
              </a:rPr>
              <a:t>     0.8000</a:t>
            </a:r>
          </a:p>
          <a:p>
            <a:pPr eaLnBrk="1" hangingPunct="1"/>
            <a:r>
              <a:rPr lang="en-US" sz="2400" dirty="0" smtClean="0">
                <a:latin typeface="Courier" charset="0"/>
              </a:rPr>
              <a:t>&gt;</a:t>
            </a:r>
            <a:r>
              <a:rPr lang="en-US" sz="2400" dirty="0">
                <a:latin typeface="Courier" charset="0"/>
              </a:rPr>
              <a:t>&gt; 5*</a:t>
            </a:r>
            <a:r>
              <a:rPr lang="en-US" sz="2400" dirty="0" err="1">
                <a:latin typeface="Courier" charset="0"/>
              </a:rPr>
              <a:t>ans</a:t>
            </a:r>
            <a:endParaRPr lang="en-US" sz="2400" dirty="0">
              <a:latin typeface="Courier" charset="0"/>
            </a:endParaRPr>
          </a:p>
          <a:p>
            <a:pPr eaLnBrk="1" hangingPunct="1"/>
            <a:r>
              <a:rPr lang="en-US" sz="2400" dirty="0" err="1">
                <a:latin typeface="Courier" charset="0"/>
              </a:rPr>
              <a:t>ans</a:t>
            </a:r>
            <a:r>
              <a:rPr lang="en-US" sz="2400" dirty="0">
                <a:latin typeface="Courier" charset="0"/>
              </a:rPr>
              <a:t> =</a:t>
            </a:r>
          </a:p>
          <a:p>
            <a:pPr eaLnBrk="1" hangingPunct="1"/>
            <a:r>
              <a:rPr lang="en-US" sz="2400" dirty="0" smtClean="0">
                <a:latin typeface="Courier" charset="0"/>
              </a:rPr>
              <a:t>     4</a:t>
            </a:r>
          </a:p>
          <a:p>
            <a:pPr eaLnBrk="1" hangingPunct="1"/>
            <a:r>
              <a:rPr lang="en-US" sz="2400" dirty="0" smtClean="0">
                <a:latin typeface="Courier" charset="0"/>
              </a:rPr>
              <a:t>&gt;</a:t>
            </a:r>
            <a:r>
              <a:rPr lang="en-US" sz="2400" dirty="0">
                <a:latin typeface="Courier" charset="0"/>
              </a:rPr>
              <a:t>&gt; r=8/10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r =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   0.8000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&gt;&gt; r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r =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   0.8000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&gt;&gt; s=20*r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s =</a:t>
            </a:r>
          </a:p>
          <a:p>
            <a:pPr eaLnBrk="1" hangingPunct="1"/>
            <a:r>
              <a:rPr lang="en-US" sz="2400" dirty="0">
                <a:latin typeface="Courier" charset="0"/>
              </a:rPr>
              <a:t>   16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800" y="228600"/>
            <a:ext cx="2971800" cy="652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a = [ 1 2 3]</a:t>
            </a:r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 smtClean="0">
                <a:latin typeface="Courier" charset="0"/>
              </a:rPr>
              <a:t>a </a:t>
            </a:r>
            <a:r>
              <a:rPr lang="en-US" sz="2200" dirty="0">
                <a:latin typeface="Courier" charset="0"/>
              </a:rPr>
              <a:t>=</a:t>
            </a:r>
          </a:p>
          <a:p>
            <a:pPr eaLnBrk="1" hangingPunct="1"/>
            <a:r>
              <a:rPr lang="en-US" sz="2200" dirty="0" smtClean="0">
                <a:latin typeface="Courier" charset="0"/>
              </a:rPr>
              <a:t>	1 2 3</a:t>
            </a:r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b = [4 5 6] </a:t>
            </a:r>
          </a:p>
          <a:p>
            <a:pPr eaLnBrk="1" hangingPunct="1"/>
            <a:r>
              <a:rPr lang="en-US" sz="2200" dirty="0" smtClean="0">
                <a:latin typeface="Courier" charset="0"/>
              </a:rPr>
              <a:t>b </a:t>
            </a:r>
            <a:r>
              <a:rPr lang="en-US" sz="2200" dirty="0">
                <a:latin typeface="Courier" charset="0"/>
              </a:rPr>
              <a:t>=</a:t>
            </a:r>
          </a:p>
          <a:p>
            <a:pPr eaLnBrk="1" hangingPunct="1"/>
            <a:r>
              <a:rPr lang="en-US" sz="2200" dirty="0">
                <a:latin typeface="Courier" charset="0"/>
              </a:rPr>
              <a:t> </a:t>
            </a:r>
            <a:r>
              <a:rPr lang="en-US" sz="2200" dirty="0" smtClean="0">
                <a:latin typeface="Courier" charset="0"/>
              </a:rPr>
              <a:t>	4 5 6    </a:t>
            </a:r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a*b</a:t>
            </a:r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 smtClean="0">
                <a:solidFill>
                  <a:srgbClr val="FF0000"/>
                </a:solidFill>
                <a:latin typeface="Courier" charset="0"/>
              </a:rPr>
              <a:t>Error using *</a:t>
            </a:r>
            <a:endParaRPr lang="en-US" sz="2200" dirty="0">
              <a:solidFill>
                <a:srgbClr val="FF0000"/>
              </a:solidFill>
              <a:latin typeface="Courier" charset="0"/>
            </a:endParaRPr>
          </a:p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a.*b</a:t>
            </a:r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 err="1" smtClean="0">
                <a:latin typeface="Courier" charset="0"/>
              </a:rPr>
              <a:t>ans</a:t>
            </a:r>
            <a:r>
              <a:rPr lang="en-US" sz="2200" dirty="0" smtClean="0">
                <a:latin typeface="Courier" charset="0"/>
              </a:rPr>
              <a:t> </a:t>
            </a:r>
            <a:r>
              <a:rPr lang="en-US" sz="2200" dirty="0">
                <a:latin typeface="Courier" charset="0"/>
              </a:rPr>
              <a:t>=</a:t>
            </a:r>
          </a:p>
          <a:p>
            <a:pPr eaLnBrk="1" hangingPunct="1"/>
            <a:r>
              <a:rPr lang="en-US" sz="2200" dirty="0" smtClean="0">
                <a:latin typeface="Courier" charset="0"/>
              </a:rPr>
              <a:t>	4 10 18</a:t>
            </a:r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>
                <a:latin typeface="Courier" charset="0"/>
              </a:rPr>
              <a:t>&gt;&gt; </a:t>
            </a:r>
            <a:r>
              <a:rPr lang="en-US" sz="2200" dirty="0" smtClean="0">
                <a:latin typeface="Courier" charset="0"/>
              </a:rPr>
              <a:t>a*b’</a:t>
            </a:r>
          </a:p>
          <a:p>
            <a:pPr eaLnBrk="1" hangingPunct="1"/>
            <a:r>
              <a:rPr lang="en-US" sz="2200" dirty="0" err="1">
                <a:latin typeface="Courier" charset="0"/>
              </a:rPr>
              <a:t>a</a:t>
            </a:r>
            <a:r>
              <a:rPr lang="en-US" sz="2200" dirty="0" err="1" smtClean="0">
                <a:latin typeface="Courier" charset="0"/>
              </a:rPr>
              <a:t>ns</a:t>
            </a:r>
            <a:r>
              <a:rPr lang="en-US" sz="2200" dirty="0" smtClean="0">
                <a:latin typeface="Courier" charset="0"/>
              </a:rPr>
              <a:t> =</a:t>
            </a:r>
          </a:p>
          <a:p>
            <a:pPr eaLnBrk="1" hangingPunct="1"/>
            <a:r>
              <a:rPr lang="en-US" sz="2200" dirty="0">
                <a:latin typeface="Courier" charset="0"/>
              </a:rPr>
              <a:t>	</a:t>
            </a:r>
            <a:r>
              <a:rPr lang="en-US" sz="2200" dirty="0" smtClean="0">
                <a:latin typeface="Courier" charset="0"/>
              </a:rPr>
              <a:t>32</a:t>
            </a:r>
            <a:endParaRPr lang="en-US" sz="2200" dirty="0">
              <a:latin typeface="Courier" charset="0"/>
            </a:endParaRPr>
          </a:p>
          <a:p>
            <a:pPr eaLnBrk="1" hangingPunct="1"/>
            <a:r>
              <a:rPr lang="en-US" sz="2200" dirty="0" smtClean="0">
                <a:latin typeface="Courier" charset="0"/>
              </a:rPr>
              <a:t>&gt;&gt; a’*b</a:t>
            </a:r>
          </a:p>
          <a:p>
            <a:pPr eaLnBrk="1" hangingPunct="1"/>
            <a:r>
              <a:rPr lang="en-US" sz="2200" dirty="0" err="1" smtClean="0">
                <a:latin typeface="Courier" charset="0"/>
              </a:rPr>
              <a:t>ans</a:t>
            </a:r>
            <a:r>
              <a:rPr lang="en-US" sz="2200" dirty="0" smtClean="0">
                <a:latin typeface="Courier" charset="0"/>
              </a:rPr>
              <a:t> = </a:t>
            </a:r>
          </a:p>
          <a:p>
            <a:pPr marL="457200" indent="-457200" eaLnBrk="1" hangingPunct="1">
              <a:buAutoNum type="arabicPlain" startAt="4"/>
            </a:pPr>
            <a:r>
              <a:rPr lang="en-US" sz="2200" dirty="0" smtClean="0">
                <a:latin typeface="Courier" charset="0"/>
              </a:rPr>
              <a:t>  5   6</a:t>
            </a:r>
          </a:p>
          <a:p>
            <a:pPr marL="457200" indent="-457200" eaLnBrk="1" hangingPunct="1">
              <a:buAutoNum type="arabicPlain" startAt="8"/>
            </a:pPr>
            <a:r>
              <a:rPr lang="en-US" sz="2200" dirty="0" smtClean="0">
                <a:latin typeface="Courier" charset="0"/>
              </a:rPr>
              <a:t> 10  12</a:t>
            </a:r>
          </a:p>
          <a:p>
            <a:pPr eaLnBrk="1" hangingPunct="1"/>
            <a:r>
              <a:rPr lang="en-US" sz="2200" dirty="0" smtClean="0">
                <a:latin typeface="Courier" charset="0"/>
              </a:rPr>
              <a:t>12  15  18</a:t>
            </a:r>
          </a:p>
        </p:txBody>
      </p:sp>
    </p:spTree>
    <p:extLst>
      <p:ext uri="{BB962C8B-B14F-4D97-AF65-F5344CB8AC3E}">
        <p14:creationId xmlns:p14="http://schemas.microsoft.com/office/powerpoint/2010/main" val="286259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al48185_t010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5638"/>
            <a:ext cx="83820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Order of precedence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Table 1.1–2, page 9</a:t>
            </a:r>
          </a:p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1-5</a:t>
            </a:r>
          </a:p>
        </p:txBody>
      </p:sp>
    </p:spTree>
    <p:extLst>
      <p:ext uri="{BB962C8B-B14F-4D97-AF65-F5344CB8AC3E}">
        <p14:creationId xmlns:p14="http://schemas.microsoft.com/office/powerpoint/2010/main" val="229461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371600" y="990600"/>
            <a:ext cx="3962400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ourier" charset="0"/>
              </a:rPr>
              <a:t>&gt;&gt; 8 + 3*5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 8 + (3*5)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&gt;&gt;(8 + 3)*5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&gt;&gt;4^2­12­8/4*2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&gt;&gt;4^2­12­ 8/(4*2)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1-6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371600" y="304800"/>
            <a:ext cx="3691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Examples of </a:t>
            </a:r>
            <a:r>
              <a:rPr lang="en-US" sz="2400" dirty="0" smtClean="0">
                <a:latin typeface="Arial" charset="0"/>
                <a:cs typeface="Arial" charset="0"/>
              </a:rPr>
              <a:t>Precedence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76800" y="990600"/>
            <a:ext cx="4800600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ourier" charset="0"/>
              </a:rPr>
              <a:t>&gt;&gt; 3*4^2 + 5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&gt;&gt;(3*4)^2 + 5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 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&gt;&gt;27^(1/3) + 32^(0.2)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&gt;&gt;27^(1/3) + 32^0.2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&gt;&gt;27^1/3 + 32^0.2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4215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371600" y="990600"/>
            <a:ext cx="4191000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ourier" charset="0"/>
              </a:rPr>
              <a:t>&gt;&gt; 8 + 3*5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23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 8 + (3*5)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23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&gt;&gt;(8 + 3)*5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55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&gt;&gt;4^2­12­8/4*2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0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&gt;&gt;4^2­12­ 8/(4*2)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3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1-6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371600" y="304800"/>
            <a:ext cx="3691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Examples of </a:t>
            </a:r>
            <a:r>
              <a:rPr lang="en-US" sz="2400" dirty="0" smtClean="0">
                <a:latin typeface="Arial" charset="0"/>
                <a:cs typeface="Arial" charset="0"/>
              </a:rPr>
              <a:t>Precedence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76800" y="990600"/>
            <a:ext cx="4114800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ourier" charset="0"/>
              </a:rPr>
              <a:t>&gt;&gt; 3*4^2 + 5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53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&gt;&gt;(3*4)^2 + 5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 </a:t>
            </a:r>
          </a:p>
          <a:p>
            <a:pPr eaLnBrk="1" hangingPunct="1"/>
            <a:r>
              <a:rPr lang="en-US" dirty="0">
                <a:latin typeface="Courier" charset="0"/>
              </a:rPr>
              <a:t>     149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&gt;&gt;27^(1/3) + 32^(0.2)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5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&gt;&gt;27^(1/3) + 32^0.2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5</a:t>
            </a:r>
          </a:p>
          <a:p>
            <a:pPr eaLnBrk="1" hangingPunct="1"/>
            <a:r>
              <a:rPr lang="en-US" dirty="0">
                <a:latin typeface="Courier" charset="0"/>
              </a:rPr>
              <a:t>&gt;&gt;27^1/3 + 32^0.2</a:t>
            </a:r>
          </a:p>
          <a:p>
            <a:pPr eaLnBrk="1" hangingPunct="1"/>
            <a:r>
              <a:rPr lang="en-US" dirty="0" err="1">
                <a:latin typeface="Courier" charset="0"/>
              </a:rPr>
              <a:t>ans</a:t>
            </a:r>
            <a:r>
              <a:rPr lang="en-US" dirty="0">
                <a:latin typeface="Courier" charset="0"/>
              </a:rPr>
              <a:t> =</a:t>
            </a:r>
          </a:p>
          <a:p>
            <a:pPr eaLnBrk="1" hangingPunct="1"/>
            <a:r>
              <a:rPr lang="en-US" dirty="0">
                <a:latin typeface="Courier" charset="0"/>
              </a:rPr>
              <a:t>     11</a:t>
            </a:r>
          </a:p>
        </p:txBody>
      </p:sp>
    </p:spTree>
    <p:extLst>
      <p:ext uri="{BB962C8B-B14F-4D97-AF65-F5344CB8AC3E}">
        <p14:creationId xmlns:p14="http://schemas.microsoft.com/office/powerpoint/2010/main" val="14820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Commands for managing the work session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Table 1.1–3, Page 12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1-8</a:t>
            </a:r>
          </a:p>
        </p:txBody>
      </p:sp>
      <p:pic>
        <p:nvPicPr>
          <p:cNvPr id="11268" name="Picture 6" descr="pal48185_t010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327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2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al48185_t010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4800"/>
            <a:ext cx="86868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Special variables and constants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Table 1.1–4, Page 14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1-9</a:t>
            </a:r>
          </a:p>
        </p:txBody>
      </p:sp>
    </p:spTree>
    <p:extLst>
      <p:ext uri="{BB962C8B-B14F-4D97-AF65-F5344CB8AC3E}">
        <p14:creationId xmlns:p14="http://schemas.microsoft.com/office/powerpoint/2010/main" val="427324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6400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Complex Number Operations, Pages 14-15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</a:rPr>
              <a:t>•</a:t>
            </a:r>
            <a:r>
              <a:rPr lang="en-US" sz="2400">
                <a:latin typeface="Arial" charset="0"/>
              </a:rPr>
              <a:t> The number </a:t>
            </a:r>
            <a:r>
              <a:rPr lang="en-US" sz="2400" i="1">
                <a:latin typeface="Arial" charset="0"/>
              </a:rPr>
              <a:t>c</a:t>
            </a:r>
            <a:r>
              <a:rPr lang="en-US" sz="2400" baseline="-250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 = 1 – 2</a:t>
            </a:r>
            <a:r>
              <a:rPr lang="en-US" sz="2400" i="1">
                <a:latin typeface="Arial" charset="0"/>
              </a:rPr>
              <a:t>i</a:t>
            </a:r>
            <a:r>
              <a:rPr lang="en-US" sz="2400">
                <a:latin typeface="Arial" charset="0"/>
              </a:rPr>
              <a:t> is entered as follows: </a:t>
            </a:r>
            <a:r>
              <a:rPr lang="en-US" sz="2400">
                <a:latin typeface="Courier New" charset="0"/>
                <a:cs typeface="Courier New" charset="0"/>
              </a:rPr>
              <a:t>c1 = 1­2i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/>
            <a:r>
              <a:rPr lang="en-US" sz="2400" b="1">
                <a:latin typeface="Arial" charset="0"/>
              </a:rPr>
              <a:t>•</a:t>
            </a:r>
            <a:r>
              <a:rPr lang="en-US" sz="2400">
                <a:latin typeface="Arial" charset="0"/>
              </a:rPr>
              <a:t> An asterisk is not needed between i or j  and a number, although it is required with a variable, such as </a:t>
            </a:r>
            <a:r>
              <a:rPr lang="en-US" sz="2400">
                <a:latin typeface="Courier New" charset="0"/>
                <a:cs typeface="Courier New" charset="0"/>
              </a:rPr>
              <a:t>c2 = 5 ­ i*c1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/>
            <a:r>
              <a:rPr lang="en-US" sz="2400" b="1">
                <a:latin typeface="Arial" charset="0"/>
              </a:rPr>
              <a:t>•</a:t>
            </a:r>
            <a:r>
              <a:rPr lang="en-US" sz="2400">
                <a:latin typeface="Arial" charset="0"/>
              </a:rPr>
              <a:t> Be careful. The expressions </a:t>
            </a:r>
          </a:p>
          <a:p>
            <a:pPr eaLnBrk="1" hangingPunct="1"/>
            <a:r>
              <a:rPr lang="en-US" sz="2400">
                <a:latin typeface="Arial" charset="0"/>
              </a:rPr>
              <a:t>	</a:t>
            </a:r>
            <a:r>
              <a:rPr lang="en-US" sz="2400">
                <a:latin typeface="Courier New" charset="0"/>
                <a:cs typeface="Courier New" charset="0"/>
              </a:rPr>
              <a:t>y = 7/2*i</a:t>
            </a:r>
          </a:p>
          <a:p>
            <a:pPr eaLnBrk="1" hangingPunct="1"/>
            <a:r>
              <a:rPr lang="en-US" sz="2400">
                <a:latin typeface="Arial" charset="0"/>
              </a:rPr>
              <a:t>and </a:t>
            </a:r>
          </a:p>
          <a:p>
            <a:pPr eaLnBrk="1" hangingPunct="1"/>
            <a:r>
              <a:rPr lang="en-US" sz="2400">
                <a:latin typeface="Arial" charset="0"/>
              </a:rPr>
              <a:t>	</a:t>
            </a:r>
            <a:r>
              <a:rPr lang="en-US" sz="2400">
                <a:latin typeface="Courier New" charset="0"/>
                <a:cs typeface="Courier New" charset="0"/>
              </a:rPr>
              <a:t>x = 7/2i </a:t>
            </a:r>
          </a:p>
          <a:p>
            <a:pPr eaLnBrk="1" hangingPunct="1"/>
            <a:r>
              <a:rPr lang="en-US" sz="2400">
                <a:latin typeface="Arial" charset="0"/>
              </a:rPr>
              <a:t>give two different results: </a:t>
            </a:r>
          </a:p>
          <a:p>
            <a:pPr eaLnBrk="1" hangingPunct="1"/>
            <a:r>
              <a:rPr lang="en-US" sz="2400" i="1">
                <a:latin typeface="Courier New" charset="0"/>
                <a:cs typeface="Courier New" charset="0"/>
              </a:rPr>
              <a:t>y</a:t>
            </a:r>
            <a:r>
              <a:rPr lang="en-US" sz="2400">
                <a:latin typeface="Courier New" charset="0"/>
                <a:cs typeface="Courier New" charset="0"/>
              </a:rPr>
              <a:t> = (7/2)</a:t>
            </a:r>
            <a:r>
              <a:rPr lang="en-US" sz="2400" i="1">
                <a:latin typeface="Courier New" charset="0"/>
                <a:cs typeface="Courier New" charset="0"/>
              </a:rPr>
              <a:t>i</a:t>
            </a:r>
            <a:r>
              <a:rPr lang="en-US" sz="2400">
                <a:latin typeface="Courier New" charset="0"/>
                <a:cs typeface="Courier New" charset="0"/>
              </a:rPr>
              <a:t> = 3.5</a:t>
            </a:r>
            <a:r>
              <a:rPr lang="en-US" sz="2400" i="1">
                <a:latin typeface="Courier New" charset="0"/>
                <a:cs typeface="Courier New" charset="0"/>
              </a:rPr>
              <a:t>i</a:t>
            </a:r>
          </a:p>
          <a:p>
            <a:pPr eaLnBrk="1" hangingPunct="1"/>
            <a:r>
              <a:rPr lang="en-US" sz="2400">
                <a:latin typeface="Arial" charset="0"/>
              </a:rPr>
              <a:t>and </a:t>
            </a:r>
          </a:p>
          <a:p>
            <a:pPr eaLnBrk="1" hangingPunct="1"/>
            <a:r>
              <a:rPr lang="en-US" sz="2400" i="1">
                <a:latin typeface="Courier New" charset="0"/>
                <a:cs typeface="Courier New" charset="0"/>
              </a:rPr>
              <a:t>x</a:t>
            </a:r>
            <a:r>
              <a:rPr lang="en-US" sz="2400">
                <a:latin typeface="Courier New" charset="0"/>
                <a:cs typeface="Courier New" charset="0"/>
              </a:rPr>
              <a:t> = 7/(2</a:t>
            </a:r>
            <a:r>
              <a:rPr lang="en-US" sz="2400" i="1">
                <a:latin typeface="Courier New" charset="0"/>
                <a:cs typeface="Courier New" charset="0"/>
              </a:rPr>
              <a:t>i</a:t>
            </a:r>
            <a:r>
              <a:rPr lang="en-US" sz="2400">
                <a:latin typeface="Courier New" charset="0"/>
                <a:cs typeface="Courier New" charset="0"/>
              </a:rPr>
              <a:t>) = –3.5</a:t>
            </a:r>
            <a:r>
              <a:rPr lang="en-US" sz="2400" i="1">
                <a:latin typeface="Courier New" charset="0"/>
                <a:cs typeface="Courier New" charset="0"/>
              </a:rPr>
              <a:t>i</a:t>
            </a:r>
            <a:r>
              <a:rPr lang="en-US" sz="2400">
                <a:latin typeface="Arial" charset="0"/>
              </a:rPr>
              <a:t>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1-10</a:t>
            </a:r>
          </a:p>
        </p:txBody>
      </p:sp>
    </p:spTree>
    <p:extLst>
      <p:ext uri="{BB962C8B-B14F-4D97-AF65-F5344CB8AC3E}">
        <p14:creationId xmlns:p14="http://schemas.microsoft.com/office/powerpoint/2010/main" val="384111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Arrays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</a:rPr>
              <a:t>•</a:t>
            </a:r>
            <a:r>
              <a:rPr lang="en-US" sz="2400">
                <a:latin typeface="Arial" charset="0"/>
              </a:rPr>
              <a:t> The numbers 0, 0.1, 0.2, …, 10 can be assigned to the variable u by typing </a:t>
            </a:r>
            <a:r>
              <a:rPr lang="en-US" sz="2400">
                <a:latin typeface="Courier" charset="0"/>
              </a:rPr>
              <a:t>u = 0:0.1:10.</a:t>
            </a:r>
          </a:p>
          <a:p>
            <a:pPr eaLnBrk="1" hangingPunct="1"/>
            <a:r>
              <a:rPr lang="en-US" sz="2400" b="1">
                <a:latin typeface="Arial" charset="0"/>
              </a:rPr>
              <a:t>•</a:t>
            </a:r>
            <a:r>
              <a:rPr lang="en-US" sz="2400">
                <a:latin typeface="Arial" charset="0"/>
              </a:rPr>
              <a:t> To compute </a:t>
            </a:r>
            <a:r>
              <a:rPr lang="en-US" sz="2400" i="1">
                <a:latin typeface="Arial" charset="0"/>
              </a:rPr>
              <a:t>w</a:t>
            </a:r>
            <a:r>
              <a:rPr lang="en-US" sz="2400">
                <a:latin typeface="Arial" charset="0"/>
              </a:rPr>
              <a:t> = 5 sin </a:t>
            </a:r>
            <a:r>
              <a:rPr lang="en-US" sz="2400" i="1">
                <a:latin typeface="Arial" charset="0"/>
              </a:rPr>
              <a:t>u</a:t>
            </a:r>
            <a:r>
              <a:rPr lang="en-US" sz="2400">
                <a:latin typeface="Arial" charset="0"/>
              </a:rPr>
              <a:t> for </a:t>
            </a:r>
            <a:r>
              <a:rPr lang="en-US" sz="2400" i="1">
                <a:latin typeface="Arial" charset="0"/>
              </a:rPr>
              <a:t>u</a:t>
            </a:r>
            <a:r>
              <a:rPr lang="en-US" sz="2400">
                <a:latin typeface="Arial" charset="0"/>
              </a:rPr>
              <a:t> = 0, 0.1, 0.2, …, 10, the session is;</a:t>
            </a:r>
          </a:p>
          <a:p>
            <a:pPr eaLnBrk="1" hangingPunct="1"/>
            <a:r>
              <a:rPr lang="en-US" sz="2400">
                <a:latin typeface="Arial" charset="0"/>
              </a:rPr>
              <a:t> </a:t>
            </a:r>
          </a:p>
          <a:p>
            <a:pPr eaLnBrk="1" hangingPunct="1"/>
            <a:r>
              <a:rPr lang="en-US" sz="2400">
                <a:latin typeface="Courier" charset="0"/>
              </a:rPr>
              <a:t>&gt;&gt;u = 0:0.1:10;</a:t>
            </a:r>
          </a:p>
          <a:p>
            <a:pPr eaLnBrk="1" hangingPunct="1"/>
            <a:r>
              <a:rPr lang="en-US" sz="2400">
                <a:latin typeface="Courier" charset="0"/>
              </a:rPr>
              <a:t>&gt;&gt;w = 5*sin(u);</a:t>
            </a:r>
          </a:p>
          <a:p>
            <a:pPr eaLnBrk="1" hangingPunct="1"/>
            <a:endParaRPr lang="en-US" sz="2400" b="1">
              <a:latin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</a:rPr>
              <a:t>• </a:t>
            </a:r>
            <a:r>
              <a:rPr lang="en-US" sz="2400">
                <a:latin typeface="Arial" charset="0"/>
              </a:rPr>
              <a:t>The single line, </a:t>
            </a:r>
            <a:r>
              <a:rPr lang="en-US" sz="2400">
                <a:latin typeface="Courier" charset="0"/>
              </a:rPr>
              <a:t>w = 5*sin(u),</a:t>
            </a:r>
            <a:r>
              <a:rPr lang="en-US" sz="2400">
                <a:latin typeface="Arial" charset="0"/>
              </a:rPr>
              <a:t> computed the formula</a:t>
            </a:r>
          </a:p>
          <a:p>
            <a:pPr eaLnBrk="1" hangingPunct="1"/>
            <a:r>
              <a:rPr lang="en-US" sz="2400" i="1">
                <a:latin typeface="Arial" charset="0"/>
              </a:rPr>
              <a:t>w</a:t>
            </a:r>
            <a:r>
              <a:rPr lang="en-US" sz="2400">
                <a:latin typeface="Arial" charset="0"/>
              </a:rPr>
              <a:t> = 5 sin </a:t>
            </a:r>
            <a:r>
              <a:rPr lang="en-US" sz="2400" i="1">
                <a:latin typeface="Arial" charset="0"/>
              </a:rPr>
              <a:t>u</a:t>
            </a:r>
            <a:r>
              <a:rPr lang="en-US" sz="2400">
                <a:latin typeface="Arial" charset="0"/>
              </a:rPr>
              <a:t> 101 times.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5334000"/>
            <a:ext cx="66223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the semicolon suppresses output! Try </a:t>
            </a:r>
          </a:p>
          <a:p>
            <a:r>
              <a:rPr lang="en-US" dirty="0"/>
              <a:t>x</a:t>
            </a:r>
            <a:r>
              <a:rPr lang="en-US" dirty="0" smtClean="0"/>
              <a:t> = 1:0.1:2</a:t>
            </a:r>
          </a:p>
          <a:p>
            <a:r>
              <a:rPr lang="en-US" dirty="0"/>
              <a:t>x</a:t>
            </a:r>
            <a:r>
              <a:rPr lang="en-US" dirty="0" smtClean="0"/>
              <a:t> = 1:0.1:2;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7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9-02 at Sep 2, 03.0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308"/>
            <a:ext cx="9144000" cy="5427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228600"/>
            <a:ext cx="442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</a:t>
            </a:r>
            <a:r>
              <a:rPr lang="en-US" dirty="0" err="1" smtClean="0"/>
              <a:t>MatLAB</a:t>
            </a:r>
            <a:r>
              <a:rPr lang="en-US" dirty="0" smtClean="0"/>
              <a:t> looks like: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1752600" cy="83099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Command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4953000"/>
            <a:ext cx="1752600" cy="83099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Help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514600"/>
            <a:ext cx="1295400" cy="83099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Script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524000"/>
            <a:ext cx="1447800" cy="830997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Graphics Window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7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61722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Array Index</a:t>
            </a:r>
          </a:p>
          <a:p>
            <a:pPr eaLnBrk="1" hangingPunct="1"/>
            <a:r>
              <a:rPr lang="en-US" sz="1600">
                <a:latin typeface="Courier" charset="0"/>
              </a:rPr>
              <a:t> </a:t>
            </a:r>
            <a:endParaRPr lang="en-US" sz="2400">
              <a:latin typeface="Courier" charset="0"/>
            </a:endParaRPr>
          </a:p>
          <a:p>
            <a:pPr eaLnBrk="1" hangingPunct="1"/>
            <a:r>
              <a:rPr lang="en-US" sz="2400">
                <a:latin typeface="Courier" charset="0"/>
              </a:rPr>
              <a:t>&gt;&gt;u(7)</a:t>
            </a:r>
          </a:p>
          <a:p>
            <a:pPr eaLnBrk="1" hangingPunct="1"/>
            <a:r>
              <a:rPr lang="en-US" sz="2400">
                <a:latin typeface="Courier" charset="0"/>
              </a:rPr>
              <a:t>ans =</a:t>
            </a:r>
          </a:p>
          <a:p>
            <a:pPr eaLnBrk="1" hangingPunct="1"/>
            <a:r>
              <a:rPr lang="en-US" sz="2400">
                <a:latin typeface="Courier" charset="0"/>
              </a:rPr>
              <a:t>     0.6000</a:t>
            </a:r>
          </a:p>
          <a:p>
            <a:pPr eaLnBrk="1" hangingPunct="1"/>
            <a:r>
              <a:rPr lang="en-US" sz="2400">
                <a:latin typeface="Courier" charset="0"/>
              </a:rPr>
              <a:t>&gt;&gt;w(7)</a:t>
            </a:r>
          </a:p>
          <a:p>
            <a:pPr eaLnBrk="1" hangingPunct="1"/>
            <a:r>
              <a:rPr lang="en-US" sz="2400">
                <a:latin typeface="Courier" charset="0"/>
              </a:rPr>
              <a:t>ans =</a:t>
            </a:r>
          </a:p>
          <a:p>
            <a:pPr eaLnBrk="1" hangingPunct="1"/>
            <a:r>
              <a:rPr lang="en-US" sz="2400">
                <a:latin typeface="Courier" charset="0"/>
              </a:rPr>
              <a:t>     2.8232</a:t>
            </a:r>
          </a:p>
          <a:p>
            <a:pPr eaLnBrk="1" hangingPunct="1"/>
            <a:endParaRPr lang="en-US" sz="2400">
              <a:latin typeface="Times" charset="0"/>
            </a:endParaRPr>
          </a:p>
          <a:p>
            <a:pPr eaLnBrk="1" hangingPunct="1"/>
            <a:r>
              <a:rPr lang="en-US" sz="2400" b="1">
                <a:latin typeface="Times" charset="0"/>
              </a:rPr>
              <a:t>•</a:t>
            </a:r>
            <a:r>
              <a:rPr lang="en-US" sz="2400">
                <a:latin typeface="Times" charset="0"/>
              </a:rPr>
              <a:t> </a:t>
            </a:r>
            <a:r>
              <a:rPr lang="en-US" sz="2400">
                <a:latin typeface="Arial" charset="0"/>
              </a:rPr>
              <a:t>Use the</a:t>
            </a:r>
            <a:r>
              <a:rPr lang="en-US" sz="2400">
                <a:latin typeface="Times" charset="0"/>
              </a:rPr>
              <a:t> </a:t>
            </a:r>
            <a:r>
              <a:rPr lang="en-US" sz="2400">
                <a:latin typeface="Courier" charset="0"/>
              </a:rPr>
              <a:t>length</a:t>
            </a:r>
            <a:r>
              <a:rPr lang="en-US" sz="2400">
                <a:latin typeface="Times" charset="0"/>
              </a:rPr>
              <a:t> </a:t>
            </a:r>
            <a:r>
              <a:rPr lang="en-US" sz="2400">
                <a:latin typeface="Arial" charset="0"/>
              </a:rPr>
              <a:t>function to determine how many values are in an array.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Courier" charset="0"/>
              </a:rPr>
              <a:t>&gt;&gt;m = length(w)</a:t>
            </a:r>
          </a:p>
          <a:p>
            <a:pPr eaLnBrk="1" hangingPunct="1"/>
            <a:r>
              <a:rPr lang="en-US" sz="2400">
                <a:latin typeface="Courier" charset="0"/>
              </a:rPr>
              <a:t>m =</a:t>
            </a:r>
          </a:p>
          <a:p>
            <a:pPr eaLnBrk="1" hangingPunct="1"/>
            <a:r>
              <a:rPr lang="en-US" sz="1600">
                <a:latin typeface="Courier" charset="0"/>
              </a:rPr>
              <a:t>   101</a:t>
            </a:r>
            <a:endParaRPr lang="en-US" sz="1600">
              <a:latin typeface="Times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1-13</a:t>
            </a:r>
          </a:p>
        </p:txBody>
      </p:sp>
    </p:spTree>
    <p:extLst>
      <p:ext uri="{BB962C8B-B14F-4D97-AF65-F5344CB8AC3E}">
        <p14:creationId xmlns:p14="http://schemas.microsoft.com/office/powerpoint/2010/main" val="196403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A graphics window showing a plot.  Figure 1.3-1, page 24.</a:t>
            </a:r>
          </a:p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1-18</a:t>
            </a:r>
          </a:p>
        </p:txBody>
      </p:sp>
      <p:pic>
        <p:nvPicPr>
          <p:cNvPr id="21508" name="Picture 4" descr="screen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1722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172200"/>
            <a:ext cx="329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Activity: Plot a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9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al48185_t010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3825"/>
            <a:ext cx="58674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Some commonly used mathematical functions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Table 1.3–1, Page 21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1-15</a:t>
            </a:r>
          </a:p>
        </p:txBody>
      </p:sp>
    </p:spTree>
    <p:extLst>
      <p:ext uri="{BB962C8B-B14F-4D97-AF65-F5344CB8AC3E}">
        <p14:creationId xmlns:p14="http://schemas.microsoft.com/office/powerpoint/2010/main" val="285608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al48185_t010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296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Some MATLAB plotting commands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Table 1.3–3, Page 25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1-19</a:t>
            </a:r>
          </a:p>
        </p:txBody>
      </p:sp>
    </p:spTree>
    <p:extLst>
      <p:ext uri="{BB962C8B-B14F-4D97-AF65-F5344CB8AC3E}">
        <p14:creationId xmlns:p14="http://schemas.microsoft.com/office/powerpoint/2010/main" val="266889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6477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When you type </a:t>
            </a:r>
            <a:r>
              <a:rPr lang="en-US" sz="2400">
                <a:latin typeface="Courier" charset="0"/>
              </a:rPr>
              <a:t>problem1</a:t>
            </a:r>
            <a:r>
              <a:rPr lang="en-US" sz="2400">
                <a:latin typeface="Arial" charset="0"/>
              </a:rPr>
              <a:t>,</a:t>
            </a:r>
          </a:p>
          <a:p>
            <a:pPr eaLnBrk="1" hangingPunct="1"/>
            <a:endParaRPr lang="en-US" sz="1600">
              <a:latin typeface="Times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1.  MATLAB first checks to see if problem1 is a variable and if so, displays its value.</a:t>
            </a:r>
          </a:p>
          <a:p>
            <a:pPr eaLnBrk="1" hangingPunct="1"/>
            <a:r>
              <a:rPr lang="en-US" sz="2400">
                <a:latin typeface="Arial" charset="0"/>
              </a:rPr>
              <a:t>2.  If not, MATLAB then checks to see if problem1 is one of its own commands, and executes it if it is.</a:t>
            </a:r>
          </a:p>
          <a:p>
            <a:pPr eaLnBrk="1" hangingPunct="1"/>
            <a:r>
              <a:rPr lang="en-US" sz="2400">
                <a:latin typeface="Arial" charset="0"/>
              </a:rPr>
              <a:t>3.  If not, MATLAB then looks in the current directory for a file named </a:t>
            </a:r>
            <a:r>
              <a:rPr lang="en-US" sz="2400">
                <a:latin typeface="Courier" charset="0"/>
              </a:rPr>
              <a:t>problem1.m</a:t>
            </a:r>
            <a:r>
              <a:rPr lang="en-US" sz="2400">
                <a:latin typeface="Arial" charset="0"/>
              </a:rPr>
              <a:t> and executes </a:t>
            </a:r>
            <a:r>
              <a:rPr lang="en-US" sz="2400">
                <a:latin typeface="Courier" charset="0"/>
              </a:rPr>
              <a:t>problem1</a:t>
            </a:r>
            <a:r>
              <a:rPr lang="en-US" sz="2400">
                <a:latin typeface="Arial" charset="0"/>
              </a:rPr>
              <a:t> if it finds it.</a:t>
            </a:r>
          </a:p>
          <a:p>
            <a:pPr eaLnBrk="1" hangingPunct="1"/>
            <a:r>
              <a:rPr lang="en-US" sz="2400">
                <a:latin typeface="Arial" charset="0"/>
              </a:rPr>
              <a:t>4.  If not, MATLAB then searches the directories in its search path, in order,</a:t>
            </a:r>
          </a:p>
          <a:p>
            <a:pPr eaLnBrk="1" hangingPunct="1"/>
            <a:r>
              <a:rPr lang="en-US" sz="2400">
                <a:latin typeface="Arial" charset="0"/>
              </a:rPr>
              <a:t>     for </a:t>
            </a:r>
            <a:r>
              <a:rPr lang="en-US" sz="2400">
                <a:latin typeface="Courier" charset="0"/>
              </a:rPr>
              <a:t>problem1.m</a:t>
            </a:r>
            <a:r>
              <a:rPr lang="en-US" sz="2400">
                <a:latin typeface="Arial" charset="0"/>
              </a:rPr>
              <a:t> and then executes it if found.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1-16</a:t>
            </a:r>
          </a:p>
        </p:txBody>
      </p:sp>
    </p:spTree>
    <p:extLst>
      <p:ext uri="{BB962C8B-B14F-4D97-AF65-F5344CB8AC3E}">
        <p14:creationId xmlns:p14="http://schemas.microsoft.com/office/powerpoint/2010/main" val="372119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6477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You can perform operations in MATLAB in two ways: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1.  In the interactive mode, in which all commands are entered directly in the</a:t>
            </a:r>
          </a:p>
          <a:p>
            <a:pPr eaLnBrk="1" hangingPunct="1"/>
            <a:r>
              <a:rPr lang="en-US" sz="2400">
                <a:latin typeface="Arial" charset="0"/>
              </a:rPr>
              <a:t>     Command window, or</a:t>
            </a:r>
          </a:p>
          <a:p>
            <a:pPr eaLnBrk="1" hangingPunct="1"/>
            <a:r>
              <a:rPr lang="en-US" sz="2400">
                <a:latin typeface="Arial" charset="0"/>
              </a:rPr>
              <a:t>2.  By running a MATLAB program stored in </a:t>
            </a:r>
            <a:r>
              <a:rPr lang="en-US" sz="2400" i="1">
                <a:latin typeface="Arial" charset="0"/>
              </a:rPr>
              <a:t>script</a:t>
            </a:r>
            <a:r>
              <a:rPr lang="en-US" sz="2400">
                <a:latin typeface="Arial" charset="0"/>
              </a:rPr>
              <a:t> file. This type of file contains MATLAB commands, so running it is equivalent to typing all the commands—one at a time—at the Command window prompt. You can run the file by typing its name at the Command window prompt.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1-21</a:t>
            </a:r>
          </a:p>
        </p:txBody>
      </p:sp>
    </p:spTree>
    <p:extLst>
      <p:ext uri="{BB962C8B-B14F-4D97-AF65-F5344CB8AC3E}">
        <p14:creationId xmlns:p14="http://schemas.microsoft.com/office/powerpoint/2010/main" val="309033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marL="457200" indent="-457200" eaLnBrk="1" hangingPunct="1"/>
            <a:r>
              <a:rPr lang="en-US" sz="2400">
                <a:latin typeface="Arial" charset="0"/>
              </a:rPr>
              <a:t>The MATLAB Command window with the Editor/Debugger open. Figure 1.4–1, Page 28</a:t>
            </a:r>
            <a:endParaRPr lang="en-US" sz="2400">
              <a:latin typeface="Garamond" charset="0"/>
            </a:endParaRPr>
          </a:p>
        </p:txBody>
      </p:sp>
      <p:pic>
        <p:nvPicPr>
          <p:cNvPr id="26627" name="Picture 3" descr="screen5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9436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04800" y="64008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1-23</a:t>
            </a:r>
          </a:p>
        </p:txBody>
      </p:sp>
    </p:spTree>
    <p:extLst>
      <p:ext uri="{BB962C8B-B14F-4D97-AF65-F5344CB8AC3E}">
        <p14:creationId xmlns:p14="http://schemas.microsoft.com/office/powerpoint/2010/main" val="80295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Scripts (programs)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Download a script from: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://facstaff.uww.edu/sahyuns/</a:t>
            </a:r>
            <a:r>
              <a:rPr lang="en-US" sz="2000" dirty="0" smtClean="0">
                <a:hlinkClick r:id="rId2"/>
              </a:rPr>
              <a:t>matlab.php</a:t>
            </a:r>
            <a:endParaRPr lang="en-US" sz="2000" dirty="0" smtClean="0"/>
          </a:p>
          <a:p>
            <a:r>
              <a:rPr lang="en-US" sz="2000" dirty="0" smtClean="0"/>
              <a:t>Save with .m extension! Double-click to open, </a:t>
            </a:r>
          </a:p>
          <a:p>
            <a:r>
              <a:rPr lang="en-US" sz="2000" dirty="0" err="1" smtClean="0"/>
              <a:t>CIick</a:t>
            </a:r>
            <a:r>
              <a:rPr lang="en-US" sz="2000" dirty="0" smtClean="0"/>
              <a:t> the Run arrow in the script window </a:t>
            </a:r>
          </a:p>
          <a:p>
            <a:r>
              <a:rPr lang="en-US" sz="2000" dirty="0" smtClean="0"/>
              <a:t>“Add to path” in dialog box.</a:t>
            </a:r>
          </a:p>
          <a:p>
            <a:r>
              <a:rPr lang="en-US" sz="2000" dirty="0" smtClean="0"/>
              <a:t>Look in the console window if script needs input values.</a:t>
            </a:r>
          </a:p>
        </p:txBody>
      </p:sp>
      <p:pic>
        <p:nvPicPr>
          <p:cNvPr id="4" name="Picture 3" descr="Screen Shot 2015-03-31 at Mar 31, 02.1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8004294" cy="4114800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>
            <a:off x="304800" y="2590800"/>
            <a:ext cx="1524000" cy="1447800"/>
          </a:xfrm>
          <a:prstGeom prst="bentConnector3">
            <a:avLst>
              <a:gd name="adj1" fmla="val 981"/>
            </a:avLst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4876800" y="1828800"/>
            <a:ext cx="2362200" cy="1219200"/>
          </a:xfrm>
          <a:prstGeom prst="bentConnector4">
            <a:avLst>
              <a:gd name="adj1" fmla="val 40323"/>
              <a:gd name="adj2" fmla="val 293"/>
            </a:avLst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60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467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COMMENTS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The comment symbol may be put anywhere in the line. MATLAB ignores everything to the right of the % symbol. For example,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Courier" charset="0"/>
              </a:rPr>
              <a:t>&gt;&gt;% This is a comment.</a:t>
            </a:r>
          </a:p>
          <a:p>
            <a:pPr eaLnBrk="1" hangingPunct="1"/>
            <a:r>
              <a:rPr lang="en-US" sz="2400">
                <a:latin typeface="Courier" charset="0"/>
              </a:rPr>
              <a:t>&gt;&gt;x = 2+3 % So is this.</a:t>
            </a:r>
          </a:p>
          <a:p>
            <a:pPr eaLnBrk="1" hangingPunct="1"/>
            <a:r>
              <a:rPr lang="en-US" sz="2400">
                <a:latin typeface="Courier" charset="0"/>
              </a:rPr>
              <a:t>x =</a:t>
            </a:r>
          </a:p>
          <a:p>
            <a:pPr eaLnBrk="1" hangingPunct="1"/>
            <a:r>
              <a:rPr lang="en-US" sz="2400">
                <a:latin typeface="Courier" charset="0"/>
              </a:rPr>
              <a:t>   5</a:t>
            </a:r>
          </a:p>
          <a:p>
            <a:pPr eaLnBrk="1" hangingPunct="1"/>
            <a:endParaRPr lang="en-US" sz="2400">
              <a:latin typeface="Times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Note that the portion of the line before the % sign is executed to compute x.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1-22</a:t>
            </a:r>
          </a:p>
        </p:txBody>
      </p:sp>
    </p:spTree>
    <p:extLst>
      <p:ext uri="{BB962C8B-B14F-4D97-AF65-F5344CB8AC3E}">
        <p14:creationId xmlns:p14="http://schemas.microsoft.com/office/powerpoint/2010/main" val="201694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838200" y="533400"/>
            <a:ext cx="8001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Arial" charset="0"/>
              </a:rPr>
              <a:t>Programming Style</a:t>
            </a:r>
          </a:p>
          <a:p>
            <a:endParaRPr lang="en-US" sz="2800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1.</a:t>
            </a:r>
            <a:r>
              <a:rPr lang="en-US" sz="2800" dirty="0">
                <a:latin typeface="Arial" charset="0"/>
              </a:rPr>
              <a:t>  </a:t>
            </a:r>
            <a:r>
              <a:rPr lang="en-US" sz="2800" i="1" dirty="0">
                <a:latin typeface="Arial" charset="0"/>
              </a:rPr>
              <a:t>Comments section</a:t>
            </a:r>
            <a:r>
              <a:rPr lang="en-US" sz="2800" dirty="0">
                <a:latin typeface="Arial" charset="0"/>
              </a:rPr>
              <a:t> </a:t>
            </a:r>
          </a:p>
          <a:p>
            <a:r>
              <a:rPr lang="en-US" sz="2800" dirty="0">
                <a:latin typeface="Arial" charset="0"/>
              </a:rPr>
              <a:t>     </a:t>
            </a:r>
            <a:r>
              <a:rPr lang="en-US" sz="2800" i="1" dirty="0">
                <a:latin typeface="Arial" charset="0"/>
              </a:rPr>
              <a:t>a</a:t>
            </a:r>
            <a:r>
              <a:rPr lang="en-US" sz="2800" dirty="0">
                <a:latin typeface="Arial" charset="0"/>
              </a:rPr>
              <a:t>. The name of the program and any key words in the first line.</a:t>
            </a:r>
          </a:p>
          <a:p>
            <a:r>
              <a:rPr lang="en-US" sz="2800" dirty="0">
                <a:latin typeface="Arial" charset="0"/>
              </a:rPr>
              <a:t>     </a:t>
            </a:r>
            <a:r>
              <a:rPr lang="en-US" sz="2800" i="1" dirty="0">
                <a:latin typeface="Arial" charset="0"/>
              </a:rPr>
              <a:t>b</a:t>
            </a:r>
            <a:r>
              <a:rPr lang="en-US" sz="2800" dirty="0">
                <a:latin typeface="Arial" charset="0"/>
              </a:rPr>
              <a:t>. The date created, and the creators' names in the second line.</a:t>
            </a:r>
          </a:p>
          <a:p>
            <a:r>
              <a:rPr lang="en-US" sz="2800" dirty="0">
                <a:latin typeface="Arial" charset="0"/>
              </a:rPr>
              <a:t>     </a:t>
            </a:r>
            <a:r>
              <a:rPr lang="en-US" sz="2800" i="1" dirty="0">
                <a:latin typeface="Arial" charset="0"/>
              </a:rPr>
              <a:t>c</a:t>
            </a:r>
            <a:r>
              <a:rPr lang="en-US" sz="2800" dirty="0">
                <a:latin typeface="Arial" charset="0"/>
              </a:rPr>
              <a:t>. </a:t>
            </a:r>
            <a:r>
              <a:rPr lang="en-US" sz="2800" dirty="0" smtClean="0">
                <a:latin typeface="Arial" charset="0"/>
              </a:rPr>
              <a:t>Program description</a:t>
            </a:r>
            <a:r>
              <a:rPr lang="en-US" sz="2800" i="1" dirty="0" smtClean="0">
                <a:latin typeface="Arial" charset="0"/>
              </a:rPr>
              <a:t>!</a:t>
            </a:r>
            <a:endParaRPr lang="en-US" sz="2800" i="1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     </a:t>
            </a:r>
            <a:r>
              <a:rPr lang="en-US" sz="2800" i="1" dirty="0">
                <a:latin typeface="Arial" charset="0"/>
              </a:rPr>
              <a:t>d</a:t>
            </a:r>
            <a:r>
              <a:rPr lang="en-US" sz="2800" dirty="0">
                <a:latin typeface="Arial" charset="0"/>
              </a:rPr>
              <a:t>. The name of every user-defined function called by the program.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1-27</a:t>
            </a:r>
          </a:p>
        </p:txBody>
      </p:sp>
    </p:spTree>
    <p:extLst>
      <p:ext uri="{BB962C8B-B14F-4D97-AF65-F5344CB8AC3E}">
        <p14:creationId xmlns:p14="http://schemas.microsoft.com/office/powerpoint/2010/main" val="31635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is </a:t>
            </a:r>
            <a:r>
              <a:rPr lang="en-US" dirty="0" err="1" smtClean="0"/>
              <a:t>SciLAB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5486400"/>
            <a:ext cx="4289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http://www.scilab.org</a:t>
            </a:r>
            <a:r>
              <a:rPr lang="en-US" dirty="0" smtClean="0"/>
              <a:t> (FREE!!)</a:t>
            </a:r>
            <a:endParaRPr lang="en-US" dirty="0"/>
          </a:p>
        </p:txBody>
      </p:sp>
      <p:pic>
        <p:nvPicPr>
          <p:cNvPr id="8" name="Picture 7" descr="Screen Shot 2014-09-02 at Sep 2, 02.47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4748907" cy="4038600"/>
          </a:xfrm>
          <a:prstGeom prst="rect">
            <a:avLst/>
          </a:prstGeom>
        </p:spPr>
      </p:pic>
      <p:pic>
        <p:nvPicPr>
          <p:cNvPr id="9" name="Picture 8" descr="Screen Shot 2014-09-02 at Sep 2, 02.47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32938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47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1676400" y="1447800"/>
            <a:ext cx="64770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 startAt="2"/>
            </a:pPr>
            <a:r>
              <a:rPr lang="en-US" sz="2800" i="1">
                <a:latin typeface="Arial" charset="0"/>
              </a:rPr>
              <a:t>Input section</a:t>
            </a:r>
            <a:r>
              <a:rPr lang="en-US" sz="2800">
                <a:latin typeface="Arial" charset="0"/>
              </a:rPr>
              <a:t>  Include input data and/or the input functions and comments for documentation.</a:t>
            </a:r>
          </a:p>
          <a:p>
            <a:pPr marL="457200" indent="-457200" eaLnBrk="0" hangingPunct="0"/>
            <a:endParaRPr lang="en-US" sz="2800">
              <a:latin typeface="Arial" charset="0"/>
            </a:endParaRPr>
          </a:p>
          <a:p>
            <a:pPr marL="457200" indent="-457200" eaLnBrk="0" hangingPunct="0">
              <a:buFontTx/>
              <a:buAutoNum type="arabicPeriod" startAt="3"/>
            </a:pPr>
            <a:r>
              <a:rPr lang="en-US" sz="2800" i="1">
                <a:latin typeface="Arial" charset="0"/>
              </a:rPr>
              <a:t>Calculation section</a:t>
            </a:r>
          </a:p>
          <a:p>
            <a:pPr marL="457200" indent="-457200" eaLnBrk="0" hangingPunct="0"/>
            <a:endParaRPr lang="en-US" sz="2800" i="1">
              <a:latin typeface="Arial" charset="0"/>
            </a:endParaRPr>
          </a:p>
          <a:p>
            <a:pPr marL="457200" indent="-457200" eaLnBrk="0" hangingPunct="0"/>
            <a:r>
              <a:rPr lang="en-US" sz="2800" i="1">
                <a:latin typeface="Arial" charset="0"/>
              </a:rPr>
              <a:t>4</a:t>
            </a:r>
            <a:r>
              <a:rPr lang="en-US" sz="2800" b="1" i="1">
                <a:latin typeface="Arial" charset="0"/>
              </a:rPr>
              <a:t>.</a:t>
            </a:r>
            <a:r>
              <a:rPr lang="en-US" sz="2800">
                <a:latin typeface="Arial" charset="0"/>
              </a:rPr>
              <a:t>  </a:t>
            </a:r>
            <a:r>
              <a:rPr lang="en-US" sz="2800" i="1">
                <a:latin typeface="Arial" charset="0"/>
              </a:rPr>
              <a:t>Output section</a:t>
            </a:r>
            <a:r>
              <a:rPr lang="en-US" sz="2800">
                <a:latin typeface="Arial" charset="0"/>
              </a:rPr>
              <a:t>  This section might contain functions for displaying the output on the screen. </a:t>
            </a:r>
          </a:p>
        </p:txBody>
      </p:sp>
      <p:sp>
        <p:nvSpPr>
          <p:cNvPr id="31747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  <a:effectLst/>
                <a:latin typeface="Arial" charset="0"/>
              </a:rPr>
              <a:t>Programming Style (continued)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57200" y="59436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1-28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7580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71628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</a:rPr>
              <a:t>Keep in mind when using script files: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1.  The name of a script file must begin with a letter, and may include digits and the underscore character, up to 63 characters.</a:t>
            </a:r>
          </a:p>
          <a:p>
            <a:pPr eaLnBrk="1" hangingPunct="1"/>
            <a:r>
              <a:rPr lang="en-US" sz="2800">
                <a:latin typeface="Arial" charset="0"/>
              </a:rPr>
              <a:t>2.  Do not give a script file the same name as a variable.</a:t>
            </a:r>
          </a:p>
          <a:p>
            <a:pPr eaLnBrk="1" hangingPunct="1"/>
            <a:r>
              <a:rPr lang="en-US" sz="2800">
                <a:latin typeface="Arial" charset="0"/>
              </a:rPr>
              <a:t>3.  Do not give a script file the same name as a MATLAB command or function. You can check to see if a command, function or file name already exists by using the </a:t>
            </a:r>
            <a:r>
              <a:rPr lang="en-US" sz="2800">
                <a:latin typeface="Courier New" charset="0"/>
                <a:cs typeface="Courier New" charset="0"/>
              </a:rPr>
              <a:t>exist</a:t>
            </a:r>
            <a:r>
              <a:rPr lang="en-US" sz="2800">
                <a:latin typeface="Arial" charset="0"/>
              </a:rPr>
              <a:t> command.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1-24</a:t>
            </a:r>
          </a:p>
        </p:txBody>
      </p:sp>
    </p:spTree>
    <p:extLst>
      <p:ext uri="{BB962C8B-B14F-4D97-AF65-F5344CB8AC3E}">
        <p14:creationId xmlns:p14="http://schemas.microsoft.com/office/powerpoint/2010/main" val="325258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al48185_t010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1813"/>
            <a:ext cx="82296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System, directory, and file commands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Table 1.3–2,Page 23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1-17</a:t>
            </a:r>
          </a:p>
        </p:txBody>
      </p:sp>
    </p:spTree>
    <p:extLst>
      <p:ext uri="{BB962C8B-B14F-4D97-AF65-F5344CB8AC3E}">
        <p14:creationId xmlns:p14="http://schemas.microsoft.com/office/powerpoint/2010/main" val="211264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7724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latin typeface="Arial" charset="0"/>
              </a:rPr>
              <a:t>Debugging Script Files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Program errors usually fall into one of the following categories.</a:t>
            </a:r>
          </a:p>
          <a:p>
            <a:pPr eaLnBrk="1" hangingPunct="1"/>
            <a:r>
              <a:rPr lang="en-US" sz="2800">
                <a:latin typeface="Arial" charset="0"/>
              </a:rPr>
              <a:t>1.  Syntax errors such as omitting a parenthesis or comma, or spelling a command name incorrectly. MATLAB usually detects the more obvious errors and displays a message describing the error and its location.</a:t>
            </a:r>
          </a:p>
          <a:p>
            <a:pPr eaLnBrk="1" hangingPunct="1"/>
            <a:r>
              <a:rPr lang="en-US" sz="2800">
                <a:latin typeface="Arial" charset="0"/>
              </a:rPr>
              <a:t>2.  Errors due to an incorrect mathematical procedure, called </a:t>
            </a:r>
            <a:r>
              <a:rPr lang="en-US" sz="2800" i="1">
                <a:latin typeface="Arial" charset="0"/>
              </a:rPr>
              <a:t>runtime errors</a:t>
            </a:r>
            <a:r>
              <a:rPr lang="en-US" sz="2800">
                <a:latin typeface="Arial" charset="0"/>
              </a:rPr>
              <a:t>. Their occurrence often depends on the particular input data. A common example is division by zero.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1-25</a:t>
            </a:r>
          </a:p>
        </p:txBody>
      </p:sp>
    </p:spTree>
    <p:extLst>
      <p:ext uri="{BB962C8B-B14F-4D97-AF65-F5344CB8AC3E}">
        <p14:creationId xmlns:p14="http://schemas.microsoft.com/office/powerpoint/2010/main" val="172259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7620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</a:rPr>
              <a:t>To locate program errors, try the following: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1.  Test your program with a simple version of the problem which can be checked by hand.</a:t>
            </a:r>
          </a:p>
          <a:p>
            <a:pPr eaLnBrk="1" hangingPunct="1"/>
            <a:r>
              <a:rPr lang="en-US" sz="2800">
                <a:latin typeface="Arial" charset="0"/>
              </a:rPr>
              <a:t>2.  Display any intermediate calculations by removing semicolons at the end of    statements.</a:t>
            </a:r>
          </a:p>
          <a:p>
            <a:pPr eaLnBrk="1" hangingPunct="1"/>
            <a:r>
              <a:rPr lang="en-US" sz="2800">
                <a:latin typeface="Arial" charset="0"/>
              </a:rPr>
              <a:t>3.  Use the debugging features of the Editor/Debugger.</a:t>
            </a:r>
          </a:p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1-26</a:t>
            </a:r>
          </a:p>
        </p:txBody>
      </p:sp>
    </p:spTree>
    <p:extLst>
      <p:ext uri="{BB962C8B-B14F-4D97-AF65-F5344CB8AC3E}">
        <p14:creationId xmlns:p14="http://schemas.microsoft.com/office/powerpoint/2010/main" val="392105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pal48185_t010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4250"/>
            <a:ext cx="8534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latin typeface="Arial" charset="0"/>
              </a:rPr>
              <a:t>Some Input/output commands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From Table 1.4–1, Page 31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1-29</a:t>
            </a:r>
          </a:p>
        </p:txBody>
      </p:sp>
    </p:spTree>
    <p:extLst>
      <p:ext uri="{BB962C8B-B14F-4D97-AF65-F5344CB8AC3E}">
        <p14:creationId xmlns:p14="http://schemas.microsoft.com/office/powerpoint/2010/main" val="6063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38200" y="549275"/>
            <a:ext cx="7848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Example of a Script File, Page 32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Problem: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The speed </a:t>
            </a:r>
            <a:r>
              <a:rPr lang="en-US" sz="2400" i="1">
                <a:latin typeface="Arial" charset="0"/>
              </a:rPr>
              <a:t>v</a:t>
            </a:r>
            <a:r>
              <a:rPr lang="en-US" sz="2400">
                <a:latin typeface="Arial" charset="0"/>
              </a:rPr>
              <a:t> of a falling object dropped with no initial velocity is given as a function of time </a:t>
            </a:r>
            <a:r>
              <a:rPr lang="en-US" sz="2400" i="1">
                <a:latin typeface="Arial" charset="0"/>
              </a:rPr>
              <a:t>t</a:t>
            </a:r>
            <a:r>
              <a:rPr lang="en-US" sz="2400">
                <a:latin typeface="Arial" charset="0"/>
              </a:rPr>
              <a:t> by </a:t>
            </a:r>
            <a:r>
              <a:rPr lang="en-US" sz="2400" i="1">
                <a:latin typeface="Arial" charset="0"/>
              </a:rPr>
              <a:t>v</a:t>
            </a:r>
            <a:r>
              <a:rPr lang="en-US" sz="2400">
                <a:latin typeface="Arial" charset="0"/>
              </a:rPr>
              <a:t> = </a:t>
            </a:r>
            <a:r>
              <a:rPr lang="en-US" sz="2400" i="1">
                <a:latin typeface="Arial" charset="0"/>
              </a:rPr>
              <a:t>gt</a:t>
            </a:r>
            <a:r>
              <a:rPr lang="en-US" sz="2400">
                <a:latin typeface="Arial" charset="0"/>
              </a:rPr>
              <a:t>.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Plot </a:t>
            </a:r>
            <a:r>
              <a:rPr lang="en-US" sz="2400" i="1">
                <a:latin typeface="Arial" charset="0"/>
              </a:rPr>
              <a:t>v</a:t>
            </a:r>
            <a:r>
              <a:rPr lang="en-US" sz="2400">
                <a:latin typeface="Arial" charset="0"/>
              </a:rPr>
              <a:t> as a function of </a:t>
            </a:r>
            <a:r>
              <a:rPr lang="en-US" sz="2400" i="1">
                <a:latin typeface="Arial" charset="0"/>
              </a:rPr>
              <a:t>t</a:t>
            </a:r>
            <a:r>
              <a:rPr lang="en-US" sz="2400">
                <a:latin typeface="Arial" charset="0"/>
              </a:rPr>
              <a:t> for 0 &lt; </a:t>
            </a:r>
            <a:r>
              <a:rPr lang="en-US" sz="2400" i="1">
                <a:latin typeface="Arial" charset="0"/>
              </a:rPr>
              <a:t>t</a:t>
            </a:r>
            <a:r>
              <a:rPr lang="en-US" sz="2400">
                <a:latin typeface="Arial" charset="0"/>
              </a:rPr>
              <a:t> &lt; </a:t>
            </a:r>
            <a:r>
              <a:rPr lang="en-US" sz="2400" i="1">
                <a:latin typeface="Arial" charset="0"/>
              </a:rPr>
              <a:t>t</a:t>
            </a:r>
            <a:r>
              <a:rPr lang="en-US" sz="2400" i="1" baseline="-25000">
                <a:latin typeface="Arial" charset="0"/>
              </a:rPr>
              <a:t>final</a:t>
            </a:r>
            <a:r>
              <a:rPr lang="en-US" sz="2400">
                <a:latin typeface="Arial" charset="0"/>
              </a:rPr>
              <a:t>, where </a:t>
            </a:r>
            <a:r>
              <a:rPr lang="en-US" sz="2400" i="1">
                <a:latin typeface="Arial" charset="0"/>
              </a:rPr>
              <a:t>t</a:t>
            </a:r>
            <a:r>
              <a:rPr lang="en-US" sz="2400" i="1" baseline="-25000">
                <a:latin typeface="Arial" charset="0"/>
              </a:rPr>
              <a:t>final</a:t>
            </a:r>
            <a:r>
              <a:rPr lang="en-US" sz="2400">
                <a:latin typeface="Arial" charset="0"/>
              </a:rPr>
              <a:t> is the final time entered by the user.</a:t>
            </a:r>
          </a:p>
          <a:p>
            <a:pPr eaLnBrk="1" hangingPunct="1"/>
            <a:endParaRPr lang="en-US" sz="2400">
              <a:latin typeface="Times" charset="0"/>
            </a:endParaRPr>
          </a:p>
          <a:p>
            <a:pPr eaLnBrk="1" hangingPunct="1"/>
            <a:endParaRPr lang="en-US" sz="2400">
              <a:latin typeface="Times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61722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1-30</a:t>
            </a:r>
          </a:p>
        </p:txBody>
      </p:sp>
    </p:spTree>
    <p:extLst>
      <p:ext uri="{BB962C8B-B14F-4D97-AF65-F5344CB8AC3E}">
        <p14:creationId xmlns:p14="http://schemas.microsoft.com/office/powerpoint/2010/main" val="147885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al48185_010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371600"/>
            <a:ext cx="3729037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  <a:cs typeface="Arial" charset="0"/>
              </a:rPr>
              <a:t>Sketch of the dropped-package problem.</a:t>
            </a:r>
          </a:p>
          <a:p>
            <a:pPr eaLnBrk="1" hangingPunct="1"/>
            <a:endParaRPr lang="en-US" sz="800">
              <a:latin typeface="Times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Figure 1.6–1, page 41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1-40</a:t>
            </a:r>
          </a:p>
        </p:txBody>
      </p:sp>
    </p:spTree>
    <p:extLst>
      <p:ext uri="{BB962C8B-B14F-4D97-AF65-F5344CB8AC3E}">
        <p14:creationId xmlns:p14="http://schemas.microsoft.com/office/powerpoint/2010/main" val="288026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295400" y="685800"/>
            <a:ext cx="73152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Example of a Script File (continued)</a:t>
            </a:r>
            <a:endParaRPr lang="en-US" sz="2800">
              <a:latin typeface="Arial" charset="0"/>
            </a:endParaRPr>
          </a:p>
          <a:p>
            <a:pPr eaLnBrk="0" hangingPunct="0"/>
            <a:endParaRPr lang="en-US" sz="2800"/>
          </a:p>
          <a:p>
            <a:pPr eaLnBrk="0" hangingPunct="0"/>
            <a:r>
              <a:rPr lang="en-US" sz="2400">
                <a:latin typeface="Courier" charset="0"/>
              </a:rPr>
              <a:t>% Program falling_speed.m:</a:t>
            </a:r>
          </a:p>
          <a:p>
            <a:pPr eaLnBrk="0" hangingPunct="0"/>
            <a:r>
              <a:rPr lang="en-US" sz="2400">
                <a:latin typeface="Courier" charset="0"/>
              </a:rPr>
              <a:t>% Plots speed of a falling object.</a:t>
            </a:r>
          </a:p>
          <a:p>
            <a:pPr eaLnBrk="0" hangingPunct="0"/>
            <a:r>
              <a:rPr lang="en-US" sz="2400">
                <a:latin typeface="Courier" charset="0"/>
              </a:rPr>
              <a:t>% Created on March 1, 2009 by W. Palm</a:t>
            </a:r>
          </a:p>
          <a:p>
            <a:pPr eaLnBrk="0" hangingPunct="0"/>
            <a:r>
              <a:rPr lang="en-US" sz="2400">
                <a:latin typeface="Courier" charset="0"/>
              </a:rPr>
              <a:t>%</a:t>
            </a:r>
          </a:p>
          <a:p>
            <a:pPr eaLnBrk="0" hangingPunct="0"/>
            <a:r>
              <a:rPr lang="en-US" sz="2400">
                <a:latin typeface="Courier" charset="0"/>
              </a:rPr>
              <a:t>% Input Variable:</a:t>
            </a:r>
          </a:p>
          <a:p>
            <a:pPr eaLnBrk="0" hangingPunct="0"/>
            <a:r>
              <a:rPr lang="en-US" sz="2400">
                <a:latin typeface="Courier" charset="0"/>
              </a:rPr>
              <a:t>% tfinal = final time (in seconds)</a:t>
            </a:r>
          </a:p>
          <a:p>
            <a:pPr eaLnBrk="0" hangingPunct="0"/>
            <a:r>
              <a:rPr lang="en-US" sz="2400">
                <a:latin typeface="Courier" charset="0"/>
              </a:rPr>
              <a:t>%</a:t>
            </a:r>
          </a:p>
          <a:p>
            <a:pPr eaLnBrk="0" hangingPunct="0"/>
            <a:r>
              <a:rPr lang="en-US" sz="2400">
                <a:latin typeface="Courier" charset="0"/>
              </a:rPr>
              <a:t>% Output Variables:</a:t>
            </a:r>
          </a:p>
          <a:p>
            <a:pPr eaLnBrk="0" hangingPunct="0"/>
            <a:r>
              <a:rPr lang="en-US" sz="2400">
                <a:latin typeface="Courier" charset="0"/>
              </a:rPr>
              <a:t>% t = array of times at which speed is % computed (in seconds)</a:t>
            </a:r>
          </a:p>
          <a:p>
            <a:pPr eaLnBrk="0" hangingPunct="0"/>
            <a:r>
              <a:rPr lang="en-US" sz="2400">
                <a:latin typeface="Courier" charset="0"/>
              </a:rPr>
              <a:t>% v = array of speeds (meters/second)</a:t>
            </a:r>
          </a:p>
          <a:p>
            <a:pPr eaLnBrk="0" hangingPunct="0"/>
            <a:r>
              <a:rPr lang="en-US"/>
              <a:t>%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04800" y="64008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1-31</a:t>
            </a:r>
          </a:p>
        </p:txBody>
      </p:sp>
    </p:spTree>
    <p:extLst>
      <p:ext uri="{BB962C8B-B14F-4D97-AF65-F5344CB8AC3E}">
        <p14:creationId xmlns:p14="http://schemas.microsoft.com/office/powerpoint/2010/main" val="132153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33400" y="990600"/>
            <a:ext cx="8382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Example of a Script File (continued)</a:t>
            </a:r>
          </a:p>
          <a:p>
            <a:pPr eaLnBrk="0" hangingPunct="0"/>
            <a:endParaRPr lang="en-US" sz="2800" b="1">
              <a:latin typeface="Arial" charset="0"/>
            </a:endParaRPr>
          </a:p>
          <a:p>
            <a:pPr eaLnBrk="0" hangingPunct="0"/>
            <a:r>
              <a:rPr lang="en-US" sz="2400">
                <a:latin typeface="Courier" charset="0"/>
              </a:rPr>
              <a:t>% Parameter Value:</a:t>
            </a:r>
          </a:p>
          <a:p>
            <a:pPr eaLnBrk="0" hangingPunct="0"/>
            <a:r>
              <a:rPr lang="en-US" sz="2400">
                <a:latin typeface="Courier" charset="0"/>
              </a:rPr>
              <a:t>g = 9.81; % Acceleration in SI units</a:t>
            </a:r>
          </a:p>
          <a:p>
            <a:pPr eaLnBrk="0" hangingPunct="0"/>
            <a:r>
              <a:rPr lang="en-US" sz="2400">
                <a:latin typeface="Courier" charset="0"/>
              </a:rPr>
              <a:t>%</a:t>
            </a:r>
          </a:p>
          <a:p>
            <a:pPr eaLnBrk="0" hangingPunct="0"/>
            <a:r>
              <a:rPr lang="en-US" sz="2400">
                <a:latin typeface="Courier" charset="0"/>
              </a:rPr>
              <a:t>% Input section:</a:t>
            </a:r>
          </a:p>
          <a:p>
            <a:pPr eaLnBrk="0" hangingPunct="0"/>
            <a:r>
              <a:rPr lang="en-US" sz="2400">
                <a:latin typeface="Courier" charset="0"/>
              </a:rPr>
              <a:t>tfinal = input(</a:t>
            </a:r>
            <a:r>
              <a:rPr lang="ja-JP" altLang="en-US" sz="2400">
                <a:latin typeface="Courier" charset="0"/>
              </a:rPr>
              <a:t>’</a:t>
            </a:r>
            <a:r>
              <a:rPr lang="en-US" sz="2400">
                <a:latin typeface="Courier" charset="0"/>
              </a:rPr>
              <a:t>Enter final time in seconds:</a:t>
            </a:r>
            <a:r>
              <a:rPr lang="ja-JP" altLang="en-US" sz="2400">
                <a:latin typeface="Courier" charset="0"/>
              </a:rPr>
              <a:t>’</a:t>
            </a:r>
            <a:r>
              <a:rPr lang="en-US" sz="2400">
                <a:latin typeface="Courier" charset="0"/>
              </a:rPr>
              <a:t>);</a:t>
            </a:r>
          </a:p>
          <a:p>
            <a:pPr eaLnBrk="0" hangingPunct="0"/>
            <a:r>
              <a:rPr lang="en-US" sz="2400">
                <a:latin typeface="Courier" charset="0"/>
              </a:rPr>
              <a:t>%</a:t>
            </a:r>
          </a:p>
          <a:p>
            <a:pPr eaLnBrk="0" hangingPunct="0"/>
            <a:endParaRPr lang="en-US" sz="2400" b="1">
              <a:latin typeface="Courier" charset="0"/>
            </a:endParaRPr>
          </a:p>
          <a:p>
            <a:pPr eaLnBrk="0" hangingPunct="0"/>
            <a:endParaRPr lang="en-US" sz="2400" b="1">
              <a:latin typeface="Courier" charset="0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" y="61722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1-32</a:t>
            </a:r>
          </a:p>
        </p:txBody>
      </p:sp>
    </p:spTree>
    <p:extLst>
      <p:ext uri="{BB962C8B-B14F-4D97-AF65-F5344CB8AC3E}">
        <p14:creationId xmlns:p14="http://schemas.microsoft.com/office/powerpoint/2010/main" val="36580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2 at Sep 2, 02.4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83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371600"/>
            <a:ext cx="1752600" cy="83099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Command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724400"/>
            <a:ext cx="1752600" cy="83099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Help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2514600"/>
            <a:ext cx="1295400" cy="83099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Script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524000"/>
            <a:ext cx="1447800" cy="830997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Graphics Window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03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7924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800" b="1">
                <a:latin typeface="Arial" charset="0"/>
              </a:rPr>
              <a:t>Example of a Script File (continued)</a:t>
            </a:r>
            <a:endParaRPr lang="en-US" sz="2800">
              <a:latin typeface="Arial" charset="0"/>
            </a:endParaRPr>
          </a:p>
          <a:p>
            <a:endParaRPr lang="en-US" sz="2800"/>
          </a:p>
          <a:p>
            <a:endParaRPr lang="en-US"/>
          </a:p>
          <a:p>
            <a:r>
              <a:rPr lang="en-US" sz="2400">
                <a:latin typeface="Courier" charset="0"/>
              </a:rPr>
              <a:t>% Calculation section:</a:t>
            </a:r>
          </a:p>
          <a:p>
            <a:pPr eaLnBrk="1" hangingPunct="1"/>
            <a:r>
              <a:rPr lang="en-US" sz="2400">
                <a:latin typeface="Courier" charset="0"/>
              </a:rPr>
              <a:t>dt = tfinal/500;</a:t>
            </a:r>
          </a:p>
          <a:p>
            <a:pPr eaLnBrk="1" hangingPunct="1"/>
            <a:r>
              <a:rPr lang="en-US" sz="2400">
                <a:latin typeface="Courier" charset="0"/>
              </a:rPr>
              <a:t>% Create an array of 501 time values.</a:t>
            </a:r>
          </a:p>
          <a:p>
            <a:pPr eaLnBrk="1" hangingPunct="1"/>
            <a:r>
              <a:rPr lang="en-US" sz="2400">
                <a:latin typeface="Courier" charset="0"/>
              </a:rPr>
              <a:t>t = 0:dt:tfinal;</a:t>
            </a:r>
          </a:p>
          <a:p>
            <a:pPr eaLnBrk="1" hangingPunct="1"/>
            <a:r>
              <a:rPr lang="en-US" sz="2400">
                <a:latin typeface="Courier" charset="0"/>
              </a:rPr>
              <a:t>% Compute speed values.</a:t>
            </a:r>
          </a:p>
          <a:p>
            <a:pPr eaLnBrk="1" hangingPunct="1"/>
            <a:r>
              <a:rPr lang="en-US" sz="2400">
                <a:latin typeface="Courier" charset="0"/>
              </a:rPr>
              <a:t>v = g*t;</a:t>
            </a:r>
          </a:p>
          <a:p>
            <a:pPr eaLnBrk="1" hangingPunct="1"/>
            <a:r>
              <a:rPr lang="en-US" sz="2400">
                <a:latin typeface="Courier" charset="0"/>
              </a:rPr>
              <a:t>%</a:t>
            </a:r>
          </a:p>
          <a:p>
            <a:pPr eaLnBrk="1" hangingPunct="1"/>
            <a:r>
              <a:rPr lang="en-US" sz="2400">
                <a:latin typeface="Courier" charset="0"/>
              </a:rPr>
              <a:t>% Output section:</a:t>
            </a:r>
          </a:p>
          <a:p>
            <a:pPr eaLnBrk="1" hangingPunct="1"/>
            <a:r>
              <a:rPr lang="en-US" sz="2400">
                <a:latin typeface="Courier" charset="0"/>
              </a:rPr>
              <a:t>Plot(t,v),xlabel(</a:t>
            </a:r>
            <a:r>
              <a:rPr lang="ja-JP" altLang="en-US" sz="2400">
                <a:latin typeface="Courier" charset="0"/>
              </a:rPr>
              <a:t>’</a:t>
            </a:r>
            <a:r>
              <a:rPr lang="en-US" sz="2400">
                <a:latin typeface="Courier" charset="0"/>
              </a:rPr>
              <a:t>t (s)</a:t>
            </a:r>
            <a:r>
              <a:rPr lang="ja-JP" altLang="en-US" sz="2400">
                <a:latin typeface="Courier" charset="0"/>
              </a:rPr>
              <a:t>’</a:t>
            </a:r>
            <a:r>
              <a:rPr lang="en-US" sz="2400">
                <a:latin typeface="Courier" charset="0"/>
              </a:rPr>
              <a:t>),ylabel(</a:t>
            </a:r>
            <a:r>
              <a:rPr lang="ja-JP" altLang="en-US" sz="2400">
                <a:latin typeface="Courier" charset="0"/>
              </a:rPr>
              <a:t>’</a:t>
            </a:r>
            <a:r>
              <a:rPr lang="en-US" sz="2400">
                <a:latin typeface="Courier" charset="0"/>
              </a:rPr>
              <a:t>v m/s)</a:t>
            </a:r>
            <a:r>
              <a:rPr lang="ja-JP" altLang="en-US" sz="2400">
                <a:latin typeface="Courier" charset="0"/>
              </a:rPr>
              <a:t>’</a:t>
            </a:r>
            <a:r>
              <a:rPr lang="en-US" sz="2400">
                <a:latin typeface="Courier" charset="0"/>
              </a:rPr>
              <a:t>)</a:t>
            </a:r>
          </a:p>
          <a:p>
            <a:pPr eaLnBrk="1" hangingPunct="1"/>
            <a:endParaRPr lang="en-US" sz="2400">
              <a:latin typeface="Courier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1-33</a:t>
            </a:r>
          </a:p>
        </p:txBody>
      </p:sp>
    </p:spTree>
    <p:extLst>
      <p:ext uri="{BB962C8B-B14F-4D97-AF65-F5344CB8AC3E}">
        <p14:creationId xmlns:p14="http://schemas.microsoft.com/office/powerpoint/2010/main" val="285982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7" descr="pal48185_t010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8000"/>
            <a:ext cx="6096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1028"/>
          <p:cNvSpPr txBox="1">
            <a:spLocks noChangeArrowheads="1"/>
          </p:cNvSpPr>
          <p:nvPr/>
        </p:nvSpPr>
        <p:spPr bwMode="auto">
          <a:xfrm>
            <a:off x="0" y="74613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Steps in engineering problem solving</a:t>
            </a:r>
          </a:p>
          <a:p>
            <a:pPr eaLnBrk="1" hangingPunct="1"/>
            <a:endParaRPr lang="en-US" sz="2000">
              <a:latin typeface="Arial" charset="0"/>
            </a:endParaRPr>
          </a:p>
          <a:p>
            <a:pPr eaLnBrk="1" hangingPunct="1"/>
            <a:r>
              <a:rPr lang="en-US" sz="2000">
                <a:latin typeface="Arial" charset="0"/>
              </a:rPr>
              <a:t>Table 1.6–1,</a:t>
            </a:r>
          </a:p>
          <a:p>
            <a:pPr eaLnBrk="1" hangingPunct="1"/>
            <a:r>
              <a:rPr lang="en-US" sz="2000">
                <a:latin typeface="Arial" charset="0"/>
              </a:rPr>
              <a:t>Page 39</a:t>
            </a:r>
          </a:p>
        </p:txBody>
      </p:sp>
      <p:sp>
        <p:nvSpPr>
          <p:cNvPr id="63493" name="Rectangle 1029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1-39</a:t>
            </a:r>
          </a:p>
        </p:txBody>
      </p:sp>
    </p:spTree>
    <p:extLst>
      <p:ext uri="{BB962C8B-B14F-4D97-AF65-F5344CB8AC3E}">
        <p14:creationId xmlns:p14="http://schemas.microsoft.com/office/powerpoint/2010/main" val="28549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pal48185_t0107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37563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0" y="746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Steps for developing a computer solution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Table 1.6–2, page 42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1-41</a:t>
            </a:r>
          </a:p>
        </p:txBody>
      </p:sp>
    </p:spTree>
    <p:extLst>
      <p:ext uri="{BB962C8B-B14F-4D97-AF65-F5344CB8AC3E}">
        <p14:creationId xmlns:p14="http://schemas.microsoft.com/office/powerpoint/2010/main" val="372599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Getting Help From MATLAB: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The Function Browser after </a:t>
            </a:r>
            <a:r>
              <a:rPr lang="en-US" sz="2400">
                <a:latin typeface="Courier New" charset="0"/>
                <a:cs typeface="Courier New" charset="0"/>
              </a:rPr>
              <a:t>plot</a:t>
            </a:r>
            <a:r>
              <a:rPr lang="en-US" sz="2400">
                <a:latin typeface="Arial" charset="0"/>
                <a:cs typeface="Arial" charset="0"/>
              </a:rPr>
              <a:t> has been selected (Figure 1.5-1, page 33)</a:t>
            </a:r>
          </a:p>
        </p:txBody>
      </p:sp>
      <p:pic>
        <p:nvPicPr>
          <p:cNvPr id="38915" name="Content Placeholder 3" descr="screen6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7837488" cy="4545013"/>
          </a:xfrm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28600" y="62484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1-35</a:t>
            </a:r>
          </a:p>
        </p:txBody>
      </p:sp>
    </p:spTree>
    <p:extLst>
      <p:ext uri="{BB962C8B-B14F-4D97-AF65-F5344CB8AC3E}">
        <p14:creationId xmlns:p14="http://schemas.microsoft.com/office/powerpoint/2010/main" val="422111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The MATLAB Help Browser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Figure 1.5-2, page 34</a:t>
            </a:r>
          </a:p>
        </p:txBody>
      </p:sp>
      <p:pic>
        <p:nvPicPr>
          <p:cNvPr id="39939" name="Content Placeholder 5" descr="M3FIG1P5D2FINAL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19200"/>
            <a:ext cx="8054975" cy="5227638"/>
          </a:xfrm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152400" y="6488113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1-36</a:t>
            </a:r>
          </a:p>
        </p:txBody>
      </p:sp>
    </p:spTree>
    <p:extLst>
      <p:ext uri="{BB962C8B-B14F-4D97-AF65-F5344CB8AC3E}">
        <p14:creationId xmlns:p14="http://schemas.microsoft.com/office/powerpoint/2010/main" val="411702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The Help Navigator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Fig. 1.5-3, page 35</a:t>
            </a:r>
          </a:p>
        </p:txBody>
      </p:sp>
      <p:pic>
        <p:nvPicPr>
          <p:cNvPr id="40963" name="Content Placeholder 3" descr="screen8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47800"/>
            <a:ext cx="8004175" cy="4608513"/>
          </a:xfrm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52400" y="61722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1-37</a:t>
            </a:r>
          </a:p>
        </p:txBody>
      </p:sp>
    </p:spTree>
    <p:extLst>
      <p:ext uri="{BB962C8B-B14F-4D97-AF65-F5344CB8AC3E}">
        <p14:creationId xmlns:p14="http://schemas.microsoft.com/office/powerpoint/2010/main" val="42917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  <a:effectLst/>
                <a:latin typeface="Arial" charset="0"/>
              </a:rPr>
              <a:t>MATLAB Help Functions,</a:t>
            </a:r>
            <a:br>
              <a:rPr lang="en-US" sz="280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800">
                <a:solidFill>
                  <a:schemeClr val="tx1"/>
                </a:solidFill>
                <a:effectLst/>
                <a:latin typeface="Arial" charset="0"/>
              </a:rPr>
              <a:t>From Table 1.5-1, page 38</a:t>
            </a:r>
            <a:br>
              <a:rPr lang="en-US" sz="2800">
                <a:solidFill>
                  <a:schemeClr val="tx1"/>
                </a:solidFill>
                <a:effectLst/>
                <a:latin typeface="Arial" charset="0"/>
              </a:rPr>
            </a:br>
            <a:endParaRPr lang="en-US" sz="28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effectLst/>
                <a:latin typeface="Courier" charset="0"/>
              </a:rPr>
              <a:t>help </a:t>
            </a:r>
            <a:r>
              <a:rPr lang="en-US" sz="2800" i="1">
                <a:effectLst/>
                <a:latin typeface="Arial" charset="0"/>
                <a:cs typeface="Arial" charset="0"/>
              </a:rPr>
              <a:t>funcname</a:t>
            </a:r>
            <a:r>
              <a:rPr lang="en-US" sz="2800">
                <a:effectLst/>
                <a:latin typeface="Courier" charset="0"/>
              </a:rPr>
              <a:t>:</a:t>
            </a:r>
            <a:r>
              <a:rPr lang="en-US" sz="2800">
                <a:effectLst/>
                <a:latin typeface="Arial" charset="0"/>
              </a:rPr>
              <a:t> Displays in the Command window a description of the specified function </a:t>
            </a:r>
            <a:r>
              <a:rPr lang="en-US" sz="2800" i="1">
                <a:effectLst/>
                <a:latin typeface="Courier" charset="0"/>
              </a:rPr>
              <a:t>funcname</a:t>
            </a:r>
            <a:r>
              <a:rPr lang="en-US" sz="2800">
                <a:effectLst/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effectLst/>
                <a:latin typeface="Courier" charset="0"/>
              </a:rPr>
              <a:t>lookfor </a:t>
            </a:r>
            <a:r>
              <a:rPr lang="en-US" sz="2800" i="1">
                <a:effectLst/>
                <a:latin typeface="Arial" charset="0"/>
                <a:cs typeface="Arial" charset="0"/>
              </a:rPr>
              <a:t>topic</a:t>
            </a:r>
            <a:r>
              <a:rPr lang="en-US" sz="2800">
                <a:effectLst/>
                <a:latin typeface="Courier" charset="0"/>
              </a:rPr>
              <a:t>:</a:t>
            </a:r>
            <a:r>
              <a:rPr lang="en-US" sz="2800">
                <a:effectLst/>
                <a:latin typeface="Arial" charset="0"/>
              </a:rPr>
              <a:t> Looks for the string </a:t>
            </a:r>
            <a:r>
              <a:rPr lang="en-US" sz="2800" i="1">
                <a:effectLst/>
                <a:latin typeface="Arial" charset="0"/>
                <a:cs typeface="Arial" charset="0"/>
              </a:rPr>
              <a:t>topic</a:t>
            </a:r>
            <a:r>
              <a:rPr lang="en-US" sz="2800">
                <a:effectLst/>
                <a:latin typeface="Arial" charset="0"/>
              </a:rPr>
              <a:t> in the first comment line (the H1 line) of the HELP text of all M-files found on MATLABPATH (including private directories), and displays the H1 line for all files in which a match occurs.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effectLst/>
                <a:latin typeface="Courier" charset="0"/>
              </a:rPr>
              <a:t>doc</a:t>
            </a:r>
            <a:r>
              <a:rPr lang="en-US" sz="2800">
                <a:effectLst/>
                <a:latin typeface="Courier New" charset="0"/>
                <a:cs typeface="Courier New" charset="0"/>
              </a:rPr>
              <a:t> </a:t>
            </a:r>
            <a:r>
              <a:rPr lang="en-US" sz="2800" i="1">
                <a:effectLst/>
                <a:latin typeface="Arial" charset="0"/>
                <a:cs typeface="Arial" charset="0"/>
              </a:rPr>
              <a:t>funcname</a:t>
            </a:r>
            <a:r>
              <a:rPr lang="en-US" sz="2800">
                <a:effectLst/>
                <a:latin typeface="Courier" charset="0"/>
              </a:rPr>
              <a:t>:</a:t>
            </a:r>
            <a:r>
              <a:rPr lang="en-US" sz="2800">
                <a:effectLst/>
                <a:latin typeface="Arial" charset="0"/>
              </a:rPr>
              <a:t> Opens the Help Browser to the reference page for the specified function </a:t>
            </a:r>
            <a:r>
              <a:rPr lang="en-US" sz="2800" i="1">
                <a:effectLst/>
                <a:latin typeface="Courier" charset="0"/>
              </a:rPr>
              <a:t>funcname</a:t>
            </a:r>
            <a:r>
              <a:rPr lang="en-US" sz="2800">
                <a:effectLst/>
                <a:latin typeface="Arial" charset="0"/>
              </a:rPr>
              <a:t>, providing a description, additional remarks, and examples.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effectLst/>
              <a:latin typeface="Arial" charset="0"/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04800" y="60960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1-38</a:t>
            </a:r>
          </a:p>
        </p:txBody>
      </p:sp>
    </p:spTree>
    <p:extLst>
      <p:ext uri="{BB962C8B-B14F-4D97-AF65-F5344CB8AC3E}">
        <p14:creationId xmlns:p14="http://schemas.microsoft.com/office/powerpoint/2010/main" val="101662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696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Polynomial Roots, Page 20</a:t>
            </a:r>
          </a:p>
          <a:p>
            <a:pPr eaLnBrk="1" hangingPunct="1"/>
            <a:r>
              <a:rPr lang="en-US" sz="1600">
                <a:latin typeface="Courier" charset="0"/>
              </a:rPr>
              <a:t> </a:t>
            </a:r>
          </a:p>
          <a:p>
            <a:pPr eaLnBrk="1" hangingPunct="1"/>
            <a:r>
              <a:rPr lang="en-US" sz="2400">
                <a:latin typeface="Arial" charset="0"/>
              </a:rPr>
              <a:t>To find the roots of </a:t>
            </a:r>
            <a:r>
              <a:rPr lang="en-US" sz="2400" i="1">
                <a:latin typeface="Arial" charset="0"/>
              </a:rPr>
              <a:t>x</a:t>
            </a:r>
            <a:r>
              <a:rPr lang="en-US" sz="2400" baseline="30000">
                <a:latin typeface="Arial" charset="0"/>
              </a:rPr>
              <a:t>3</a:t>
            </a:r>
            <a:r>
              <a:rPr lang="en-US" sz="2400">
                <a:latin typeface="Arial" charset="0"/>
              </a:rPr>
              <a:t> – 7</a:t>
            </a:r>
            <a:r>
              <a:rPr lang="en-US" sz="2400" i="1">
                <a:latin typeface="Arial" charset="0"/>
              </a:rPr>
              <a:t>x</a:t>
            </a:r>
            <a:r>
              <a:rPr lang="en-US" sz="2400" baseline="30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 + 40</a:t>
            </a:r>
            <a:r>
              <a:rPr lang="en-US" sz="2400" i="1">
                <a:latin typeface="Arial" charset="0"/>
              </a:rPr>
              <a:t>x</a:t>
            </a:r>
            <a:r>
              <a:rPr lang="en-US" sz="2400">
                <a:latin typeface="Arial" charset="0"/>
              </a:rPr>
              <a:t> – 34 = 0, the session is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Courier" charset="0"/>
              </a:rPr>
              <a:t>&gt;&gt;a = [1,-7,40,-34];</a:t>
            </a:r>
          </a:p>
          <a:p>
            <a:pPr eaLnBrk="1" hangingPunct="1"/>
            <a:r>
              <a:rPr lang="en-US" sz="2400">
                <a:latin typeface="Courier" charset="0"/>
              </a:rPr>
              <a:t>&gt;&gt;roots(a)</a:t>
            </a:r>
          </a:p>
          <a:p>
            <a:pPr eaLnBrk="1" hangingPunct="1"/>
            <a:r>
              <a:rPr lang="en-US" sz="2400">
                <a:latin typeface="Courier" charset="0"/>
              </a:rPr>
              <a:t>ans =</a:t>
            </a:r>
          </a:p>
          <a:p>
            <a:pPr eaLnBrk="1" hangingPunct="1"/>
            <a:r>
              <a:rPr lang="en-US" sz="2400">
                <a:latin typeface="Courier" charset="0"/>
              </a:rPr>
              <a:t>     3.0000 + 5.000i</a:t>
            </a:r>
          </a:p>
          <a:p>
            <a:pPr eaLnBrk="1" hangingPunct="1"/>
            <a:r>
              <a:rPr lang="en-US" sz="2400">
                <a:latin typeface="Courier" charset="0"/>
              </a:rPr>
              <a:t>     3.0000 - 5.000i</a:t>
            </a:r>
          </a:p>
          <a:p>
            <a:pPr eaLnBrk="1" hangingPunct="1"/>
            <a:r>
              <a:rPr lang="en-US" sz="2400">
                <a:latin typeface="Courier" charset="0"/>
              </a:rPr>
              <a:t>     1.0000</a:t>
            </a:r>
          </a:p>
          <a:p>
            <a:pPr eaLnBrk="1" hangingPunct="1"/>
            <a:endParaRPr lang="en-US" sz="2400">
              <a:latin typeface="Courier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The roots are </a:t>
            </a:r>
            <a:r>
              <a:rPr lang="en-US" sz="2400" i="1">
                <a:latin typeface="Arial" charset="0"/>
              </a:rPr>
              <a:t>x</a:t>
            </a:r>
            <a:r>
              <a:rPr lang="en-US" sz="2400">
                <a:latin typeface="Arial" charset="0"/>
              </a:rPr>
              <a:t> = 1 and </a:t>
            </a:r>
            <a:r>
              <a:rPr lang="en-US" sz="2400" i="1">
                <a:latin typeface="Arial" charset="0"/>
              </a:rPr>
              <a:t>x</a:t>
            </a:r>
            <a:r>
              <a:rPr lang="en-US" sz="2400">
                <a:latin typeface="Arial" charset="0"/>
              </a:rPr>
              <a:t> = 3 ± 5</a:t>
            </a:r>
            <a:r>
              <a:rPr lang="en-US" sz="2400" i="1">
                <a:latin typeface="Arial" charset="0"/>
              </a:rPr>
              <a:t>i</a:t>
            </a:r>
            <a:r>
              <a:rPr lang="en-US" sz="2400">
                <a:latin typeface="Arial" charset="0"/>
              </a:rPr>
              <a:t>.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1-14</a:t>
            </a:r>
          </a:p>
        </p:txBody>
      </p:sp>
    </p:spTree>
    <p:extLst>
      <p:ext uri="{BB962C8B-B14F-4D97-AF65-F5344CB8AC3E}">
        <p14:creationId xmlns:p14="http://schemas.microsoft.com/office/powerpoint/2010/main" val="144982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6400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Linear Algebraic Equations, Page 26</a:t>
            </a:r>
          </a:p>
          <a:p>
            <a:pPr eaLnBrk="1" hangingPunct="1"/>
            <a:endParaRPr lang="en-US" sz="2400" b="1">
              <a:latin typeface="Arial" charset="0"/>
            </a:endParaRPr>
          </a:p>
          <a:p>
            <a:pPr eaLnBrk="1" hangingPunct="1"/>
            <a:r>
              <a:rPr lang="en-US" sz="2400">
                <a:latin typeface="Times" charset="0"/>
              </a:rPr>
              <a:t>6</a:t>
            </a:r>
            <a:r>
              <a:rPr lang="en-US" sz="2400" i="1">
                <a:latin typeface="Times" charset="0"/>
              </a:rPr>
              <a:t>x</a:t>
            </a:r>
            <a:r>
              <a:rPr lang="en-US" sz="2400">
                <a:latin typeface="Times" charset="0"/>
              </a:rPr>
              <a:t> + 12</a:t>
            </a:r>
            <a:r>
              <a:rPr lang="en-US" sz="2400" i="1">
                <a:latin typeface="Times" charset="0"/>
              </a:rPr>
              <a:t>y</a:t>
            </a:r>
            <a:r>
              <a:rPr lang="en-US" sz="2400">
                <a:latin typeface="Times" charset="0"/>
              </a:rPr>
              <a:t> + 4</a:t>
            </a:r>
            <a:r>
              <a:rPr lang="en-US" sz="2400" i="1">
                <a:latin typeface="Times" charset="0"/>
              </a:rPr>
              <a:t>z</a:t>
            </a:r>
            <a:r>
              <a:rPr lang="en-US" sz="2400">
                <a:latin typeface="Times" charset="0"/>
              </a:rPr>
              <a:t> = 70</a:t>
            </a:r>
          </a:p>
          <a:p>
            <a:pPr eaLnBrk="1" hangingPunct="1"/>
            <a:r>
              <a:rPr lang="en-US" sz="2400">
                <a:latin typeface="Times" charset="0"/>
              </a:rPr>
              <a:t>7</a:t>
            </a:r>
            <a:r>
              <a:rPr lang="en-US" sz="2400" i="1">
                <a:latin typeface="Times" charset="0"/>
              </a:rPr>
              <a:t>x</a:t>
            </a:r>
            <a:r>
              <a:rPr lang="en-US" sz="2400">
                <a:latin typeface="Times" charset="0"/>
              </a:rPr>
              <a:t> – 2</a:t>
            </a:r>
            <a:r>
              <a:rPr lang="en-US" sz="2400" i="1">
                <a:latin typeface="Times" charset="0"/>
              </a:rPr>
              <a:t>y</a:t>
            </a:r>
            <a:r>
              <a:rPr lang="en-US" sz="2400">
                <a:latin typeface="Times" charset="0"/>
              </a:rPr>
              <a:t> + 3</a:t>
            </a:r>
            <a:r>
              <a:rPr lang="en-US" sz="2400" i="1">
                <a:latin typeface="Times" charset="0"/>
              </a:rPr>
              <a:t>z</a:t>
            </a:r>
            <a:r>
              <a:rPr lang="en-US" sz="2400">
                <a:latin typeface="Times" charset="0"/>
              </a:rPr>
              <a:t> = 5</a:t>
            </a:r>
          </a:p>
          <a:p>
            <a:pPr eaLnBrk="1" hangingPunct="1"/>
            <a:r>
              <a:rPr lang="en-US" sz="2400">
                <a:latin typeface="Times" charset="0"/>
              </a:rPr>
              <a:t>2</a:t>
            </a:r>
            <a:r>
              <a:rPr lang="en-US" sz="2400" i="1">
                <a:latin typeface="Times" charset="0"/>
              </a:rPr>
              <a:t>x</a:t>
            </a:r>
            <a:r>
              <a:rPr lang="en-US" sz="2400">
                <a:latin typeface="Times" charset="0"/>
              </a:rPr>
              <a:t> + 8</a:t>
            </a:r>
            <a:r>
              <a:rPr lang="en-US" sz="2400" i="1">
                <a:latin typeface="Times" charset="0"/>
              </a:rPr>
              <a:t>y</a:t>
            </a:r>
            <a:r>
              <a:rPr lang="en-US" sz="2400">
                <a:latin typeface="Times" charset="0"/>
              </a:rPr>
              <a:t> – 9</a:t>
            </a:r>
            <a:r>
              <a:rPr lang="en-US" sz="2400" i="1">
                <a:latin typeface="Times" charset="0"/>
              </a:rPr>
              <a:t>z</a:t>
            </a:r>
            <a:r>
              <a:rPr lang="en-US" sz="2400">
                <a:latin typeface="Times" charset="0"/>
              </a:rPr>
              <a:t> = 64</a:t>
            </a:r>
          </a:p>
          <a:p>
            <a:pPr eaLnBrk="1" hangingPunct="1"/>
            <a:r>
              <a:rPr lang="en-US" sz="1600">
                <a:latin typeface="Courier" charset="0"/>
              </a:rPr>
              <a:t> </a:t>
            </a:r>
          </a:p>
          <a:p>
            <a:pPr eaLnBrk="1" hangingPunct="1"/>
            <a:r>
              <a:rPr lang="en-US" sz="2400">
                <a:latin typeface="Courier" charset="0"/>
              </a:rPr>
              <a:t>&gt;&gt;A = [6,12,4;7,-2,3;2,8,-9];</a:t>
            </a:r>
          </a:p>
          <a:p>
            <a:pPr eaLnBrk="1" hangingPunct="1"/>
            <a:r>
              <a:rPr lang="en-US" sz="2400">
                <a:latin typeface="Courier" charset="0"/>
              </a:rPr>
              <a:t>&gt;&gt;B = [70;5;64];</a:t>
            </a:r>
          </a:p>
          <a:p>
            <a:pPr eaLnBrk="1" hangingPunct="1"/>
            <a:r>
              <a:rPr lang="en-US" sz="2400">
                <a:latin typeface="Courier" charset="0"/>
              </a:rPr>
              <a:t>&gt;&gt;Solution = A\B</a:t>
            </a:r>
          </a:p>
          <a:p>
            <a:pPr eaLnBrk="1" hangingPunct="1"/>
            <a:r>
              <a:rPr lang="en-US" sz="2400">
                <a:latin typeface="Courier" charset="0"/>
              </a:rPr>
              <a:t>Solution =</a:t>
            </a:r>
          </a:p>
          <a:p>
            <a:pPr eaLnBrk="1" hangingPunct="1"/>
            <a:r>
              <a:rPr lang="en-US" sz="2400">
                <a:latin typeface="Courier" charset="0"/>
              </a:rPr>
              <a:t>     3</a:t>
            </a:r>
          </a:p>
          <a:p>
            <a:pPr eaLnBrk="1" hangingPunct="1"/>
            <a:r>
              <a:rPr lang="en-US" sz="2400">
                <a:latin typeface="Courier" charset="0"/>
              </a:rPr>
              <a:t>     5</a:t>
            </a:r>
          </a:p>
          <a:p>
            <a:pPr eaLnBrk="1" hangingPunct="1"/>
            <a:r>
              <a:rPr lang="en-US" sz="2400">
                <a:latin typeface="Courier" charset="0"/>
              </a:rPr>
              <a:t>     -2</a:t>
            </a:r>
          </a:p>
          <a:p>
            <a:pPr eaLnBrk="1" hangingPunct="1"/>
            <a:endParaRPr lang="en-US" sz="2400">
              <a:latin typeface="Times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The solution is</a:t>
            </a:r>
            <a:r>
              <a:rPr lang="en-US" sz="1600">
                <a:latin typeface="Times" charset="0"/>
              </a:rPr>
              <a:t>  </a:t>
            </a:r>
            <a:r>
              <a:rPr lang="en-US" sz="2400" i="1">
                <a:latin typeface="Times" charset="0"/>
              </a:rPr>
              <a:t>x</a:t>
            </a:r>
            <a:r>
              <a:rPr lang="en-US" sz="2400">
                <a:latin typeface="Times" charset="0"/>
              </a:rPr>
              <a:t> = 3, </a:t>
            </a:r>
            <a:r>
              <a:rPr lang="en-US" sz="2400" i="1">
                <a:latin typeface="Times" charset="0"/>
              </a:rPr>
              <a:t>y</a:t>
            </a:r>
            <a:r>
              <a:rPr lang="en-US" sz="2400">
                <a:latin typeface="Times" charset="0"/>
              </a:rPr>
              <a:t> = 5,</a:t>
            </a:r>
            <a:r>
              <a:rPr lang="en-US" sz="1600">
                <a:latin typeface="Times" charset="0"/>
              </a:rPr>
              <a:t> </a:t>
            </a:r>
            <a:r>
              <a:rPr lang="en-US" sz="2400">
                <a:latin typeface="Arial" charset="0"/>
              </a:rPr>
              <a:t>and</a:t>
            </a:r>
            <a:r>
              <a:rPr lang="en-US" sz="1600">
                <a:latin typeface="Times" charset="0"/>
              </a:rPr>
              <a:t> </a:t>
            </a:r>
            <a:r>
              <a:rPr lang="en-US" sz="2400" i="1">
                <a:latin typeface="Times" charset="0"/>
              </a:rPr>
              <a:t>z</a:t>
            </a:r>
            <a:r>
              <a:rPr lang="en-US" sz="2400">
                <a:latin typeface="Times" charset="0"/>
              </a:rPr>
              <a:t> = –2</a:t>
            </a:r>
            <a:r>
              <a:rPr lang="en-US" sz="1600">
                <a:latin typeface="Times" charset="0"/>
              </a:rPr>
              <a:t>. </a:t>
            </a:r>
            <a:endParaRPr lang="en-US" sz="1600">
              <a:latin typeface="Courier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1-20</a:t>
            </a:r>
          </a:p>
        </p:txBody>
      </p:sp>
    </p:spTree>
    <p:extLst>
      <p:ext uri="{BB962C8B-B14F-4D97-AF65-F5344CB8AC3E}">
        <p14:creationId xmlns:p14="http://schemas.microsoft.com/office/powerpoint/2010/main" val="46736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817"/>
            <a:ext cx="8534400" cy="1143000"/>
          </a:xfrm>
        </p:spPr>
        <p:txBody>
          <a:bodyPr/>
          <a:lstStyle/>
          <a:p>
            <a:r>
              <a:rPr lang="en-US" sz="3600" dirty="0" smtClean="0"/>
              <a:t>Key differences between </a:t>
            </a:r>
            <a:r>
              <a:rPr lang="en-US" sz="3600" dirty="0" err="1" smtClean="0"/>
              <a:t>MatLAB</a:t>
            </a:r>
            <a:r>
              <a:rPr lang="en-US" sz="3600" dirty="0" smtClean="0"/>
              <a:t> and </a:t>
            </a:r>
            <a:r>
              <a:rPr lang="en-US" sz="3600" dirty="0" err="1" smtClean="0"/>
              <a:t>SciLAB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9750"/>
              </p:ext>
            </p:extLst>
          </p:nvPr>
        </p:nvGraphicFramePr>
        <p:xfrm>
          <a:off x="990600" y="1295400"/>
          <a:ext cx="7543800" cy="522460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514600"/>
                <a:gridCol w="2514600"/>
                <a:gridCol w="2514600"/>
              </a:tblGrid>
              <a:tr h="49666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MatLAB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SciLAB</a:t>
                      </a:r>
                      <a:endParaRPr lang="en-US" sz="2400" dirty="0"/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Price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$100 (student)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FREE, easy to install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Comments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//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pi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%pi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Separate files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In script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66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Graphing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More color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control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Some functions are different.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9203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Help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support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Better help pages – more understandable examples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Better Wiki pages – more examples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143000"/>
            <a:ext cx="872598" cy="88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66800"/>
            <a:ext cx="901700" cy="8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</a:t>
            </a:r>
            <a:r>
              <a:rPr lang="en-US" dirty="0"/>
              <a:t>d</a:t>
            </a:r>
            <a:r>
              <a:rPr lang="en-US" dirty="0" smtClean="0"/>
              <a:t>oing </a:t>
            </a:r>
            <a:r>
              <a:rPr lang="en-US" dirty="0" smtClean="0"/>
              <a:t>things with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2133600" cy="2631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962400"/>
            <a:ext cx="3048000" cy="255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Introduction to MATLAB for Engineers, 3rd </a:t>
            </a:r>
            <a:r>
              <a:rPr lang="en-US" sz="2000" dirty="0" smtClean="0"/>
              <a:t>Edition</a:t>
            </a:r>
          </a:p>
          <a:p>
            <a:r>
              <a:rPr lang="en-US" dirty="0"/>
              <a:t>Available at UW Whitewater Main Collection, 3rd Floor  (QA297 .P33 2011</a:t>
            </a:r>
            <a:r>
              <a:rPr lang="en-US" dirty="0" smtClean="0"/>
              <a:t>)</a:t>
            </a:r>
          </a:p>
        </p:txBody>
      </p:sp>
      <p:pic>
        <p:nvPicPr>
          <p:cNvPr id="6" name="Picture 5" descr="Screen Shot 2014-09-02 at Sep 2, 03.18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2704957" cy="3352800"/>
          </a:xfrm>
          <a:prstGeom prst="rect">
            <a:avLst/>
          </a:prstGeom>
        </p:spPr>
      </p:pic>
      <p:pic>
        <p:nvPicPr>
          <p:cNvPr id="7" name="Picture 6" descr="Screen Shot 2014-09-02 at Sep 2, 03.20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20" y="990600"/>
            <a:ext cx="2706145" cy="358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4800600"/>
            <a:ext cx="3048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Introduction to MATLAB </a:t>
            </a:r>
            <a:r>
              <a:rPr lang="en-US" dirty="0"/>
              <a:t>a</a:t>
            </a:r>
            <a:r>
              <a:rPr lang="en-US" dirty="0" smtClean="0"/>
              <a:t>vailable at </a:t>
            </a:r>
            <a:r>
              <a:rPr lang="en-US" sz="1800" dirty="0" smtClean="0">
                <a:hlinkClick r:id="rId5"/>
              </a:rPr>
              <a:t>http://www.physics.byu.edu/faculty/spencer/physics430/matlab.pdf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400800" y="4419600"/>
            <a:ext cx="2743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vailable </a:t>
            </a:r>
            <a:r>
              <a:rPr lang="en-US" dirty="0"/>
              <a:t>at UW Whitewater Main </a:t>
            </a:r>
            <a:r>
              <a:rPr lang="en-US" dirty="0" smtClean="0"/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85029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228600" y="5486400"/>
            <a:ext cx="8458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Copyright </a:t>
            </a:r>
            <a:r>
              <a:rPr lang="en-US" sz="2000">
                <a:latin typeface="Arial" charset="0"/>
                <a:cs typeface="Times New Roman" charset="0"/>
              </a:rPr>
              <a:t>© 2010. </a:t>
            </a:r>
            <a:r>
              <a:rPr lang="en-US" sz="2000">
                <a:latin typeface="Arial" charset="0"/>
              </a:rPr>
              <a:t>The McGraw-Hill Companies, Inc. </a:t>
            </a:r>
            <a:endParaRPr lang="en-US" sz="1000">
              <a:latin typeface="Arial" charset="0"/>
            </a:endParaRPr>
          </a:p>
        </p:txBody>
      </p:sp>
      <p:pic>
        <p:nvPicPr>
          <p:cNvPr id="3075" name="Picture 1027" descr="branding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028"/>
          <p:cNvSpPr txBox="1">
            <a:spLocks noChangeArrowheads="1"/>
          </p:cNvSpPr>
          <p:nvPr/>
        </p:nvSpPr>
        <p:spPr bwMode="auto">
          <a:xfrm>
            <a:off x="0" y="152400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" charset="0"/>
              </a:rPr>
              <a:t>Introduction to MATLAB</a:t>
            </a:r>
          </a:p>
          <a:p>
            <a:pPr algn="ctr" eaLnBrk="1" hangingPunct="1"/>
            <a:r>
              <a:rPr lang="en-US" sz="2800" b="1">
                <a:latin typeface="Times" charset="0"/>
              </a:rPr>
              <a:t>for Engineers, Third Edition </a:t>
            </a:r>
            <a:endParaRPr lang="en-US" sz="1500" b="1">
              <a:latin typeface="Times New Roman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700" b="1">
                <a:latin typeface="Times New Roman" charset="0"/>
              </a:rPr>
              <a:t>William J. Palm III</a:t>
            </a:r>
          </a:p>
        </p:txBody>
      </p:sp>
      <p:sp>
        <p:nvSpPr>
          <p:cNvPr id="3077" name="Text Box 1029"/>
          <p:cNvSpPr txBox="1">
            <a:spLocks noChangeArrowheads="1"/>
          </p:cNvSpPr>
          <p:nvPr/>
        </p:nvSpPr>
        <p:spPr bwMode="auto">
          <a:xfrm>
            <a:off x="2306638" y="3124200"/>
            <a:ext cx="4648200" cy="1004888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Chapter 1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An Overview of MATLAB</a:t>
            </a:r>
            <a:r>
              <a:rPr lang="en-US" sz="2400" b="1" baseline="30000">
                <a:solidFill>
                  <a:schemeClr val="bg1"/>
                </a:solidFill>
                <a:latin typeface="Arial" charset="0"/>
              </a:rPr>
              <a:t>®</a:t>
            </a:r>
          </a:p>
        </p:txBody>
      </p:sp>
      <p:pic>
        <p:nvPicPr>
          <p:cNvPr id="3078" name="Picture 1030" descr="MH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031"/>
          <p:cNvSpPr txBox="1">
            <a:spLocks noChangeArrowheads="1"/>
          </p:cNvSpPr>
          <p:nvPr/>
        </p:nvSpPr>
        <p:spPr bwMode="auto">
          <a:xfrm>
            <a:off x="0" y="914400"/>
            <a:ext cx="914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>
                <a:latin typeface="Times New Roman" charset="0"/>
              </a:rPr>
              <a:t>PowerPoint to accompany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6019800"/>
            <a:ext cx="5711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Slides from https://</a:t>
            </a:r>
            <a:r>
              <a:rPr lang="en-US" dirty="0" err="1" smtClean="0"/>
              <a:t>www.mathworks.com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4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>
                <a:latin typeface="Garamond" charset="0"/>
              </a:rPr>
              <a:t>The Default MATLAB Desktop, Fig. 1.1-1, page 5</a:t>
            </a:r>
          </a:p>
        </p:txBody>
      </p:sp>
      <p:pic>
        <p:nvPicPr>
          <p:cNvPr id="4099" name="Picture 3" descr="screen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44563"/>
            <a:ext cx="7437438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28600" y="6172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  <a:cs typeface="Arial" charset="0"/>
              </a:rPr>
              <a:t>1-1</a:t>
            </a:r>
          </a:p>
        </p:txBody>
      </p:sp>
    </p:spTree>
    <p:extLst>
      <p:ext uri="{BB962C8B-B14F-4D97-AF65-F5344CB8AC3E}">
        <p14:creationId xmlns:p14="http://schemas.microsoft.com/office/powerpoint/2010/main" val="267517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990600" cy="457200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Arial" charset="0"/>
              </a:rPr>
              <a:t>1-2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latin typeface="Arial" charset="0"/>
              </a:rPr>
              <a:t>Entering Commands and Expressions</a:t>
            </a:r>
          </a:p>
          <a:p>
            <a:pPr eaLnBrk="1" hangingPunct="1"/>
            <a:endParaRPr lang="en-US" sz="2000">
              <a:latin typeface="Times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•</a:t>
            </a:r>
            <a:r>
              <a:rPr lang="en-US" sz="2800">
                <a:latin typeface="Arial" charset="0"/>
              </a:rPr>
              <a:t> MATLAB retains your previous keystrokes.</a:t>
            </a:r>
          </a:p>
          <a:p>
            <a:pPr eaLnBrk="1" hangingPunct="1"/>
            <a:r>
              <a:rPr lang="en-US" sz="2800" b="1">
                <a:latin typeface="Arial" charset="0"/>
              </a:rPr>
              <a:t>•</a:t>
            </a:r>
            <a:r>
              <a:rPr lang="en-US" sz="2800">
                <a:latin typeface="Arial" charset="0"/>
              </a:rPr>
              <a:t> Use the up-arrow key to scroll back back through the commands.</a:t>
            </a:r>
          </a:p>
          <a:p>
            <a:pPr eaLnBrk="1" hangingPunct="1"/>
            <a:r>
              <a:rPr lang="en-US" sz="2800" b="1">
                <a:latin typeface="Arial" charset="0"/>
              </a:rPr>
              <a:t>•</a:t>
            </a:r>
            <a:r>
              <a:rPr lang="en-US" sz="2800">
                <a:latin typeface="Arial" charset="0"/>
              </a:rPr>
              <a:t> Press the key once to see the previous entry, and so on.</a:t>
            </a:r>
          </a:p>
          <a:p>
            <a:pPr eaLnBrk="1" hangingPunct="1"/>
            <a:r>
              <a:rPr lang="en-US" sz="2800" b="1">
                <a:latin typeface="Arial" charset="0"/>
              </a:rPr>
              <a:t>•</a:t>
            </a:r>
            <a:r>
              <a:rPr lang="en-US" sz="2800">
                <a:latin typeface="Arial" charset="0"/>
              </a:rPr>
              <a:t> Use the down-arrow key to scroll forward. Edit a line using the left- and right-arrow keys the </a:t>
            </a:r>
            <a:r>
              <a:rPr lang="en-US" sz="2800" b="1">
                <a:latin typeface="Arial" charset="0"/>
              </a:rPr>
              <a:t>Backspace</a:t>
            </a:r>
            <a:r>
              <a:rPr lang="en-US" sz="2800">
                <a:latin typeface="Arial" charset="0"/>
              </a:rPr>
              <a:t> key, and the </a:t>
            </a:r>
            <a:r>
              <a:rPr lang="en-US" sz="2800" b="1">
                <a:latin typeface="Arial" charset="0"/>
              </a:rPr>
              <a:t>Delete</a:t>
            </a:r>
            <a:r>
              <a:rPr lang="en-US" sz="2800">
                <a:latin typeface="Arial" charset="0"/>
              </a:rPr>
              <a:t> key.</a:t>
            </a:r>
          </a:p>
          <a:p>
            <a:pPr eaLnBrk="1" hangingPunct="1"/>
            <a:r>
              <a:rPr lang="en-US" sz="2800" b="1">
                <a:latin typeface="Arial" charset="0"/>
              </a:rPr>
              <a:t>•</a:t>
            </a:r>
            <a:r>
              <a:rPr lang="en-US" sz="2800">
                <a:latin typeface="Arial" charset="0"/>
              </a:rPr>
              <a:t> Press the </a:t>
            </a:r>
            <a:r>
              <a:rPr lang="en-US" sz="2800" b="1">
                <a:latin typeface="Arial" charset="0"/>
              </a:rPr>
              <a:t>Enter</a:t>
            </a:r>
            <a:r>
              <a:rPr lang="en-US" sz="2800">
                <a:latin typeface="Arial" charset="0"/>
              </a:rPr>
              <a:t> key to execute the command.  </a:t>
            </a:r>
          </a:p>
        </p:txBody>
      </p:sp>
    </p:spTree>
    <p:extLst>
      <p:ext uri="{BB962C8B-B14F-4D97-AF65-F5344CB8AC3E}">
        <p14:creationId xmlns:p14="http://schemas.microsoft.com/office/powerpoint/2010/main" val="9552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2536</Words>
  <Application>Microsoft Macintosh PowerPoint</Application>
  <PresentationFormat>On-screen Show (4:3)</PresentationFormat>
  <Paragraphs>478</Paragraphs>
  <Slides>48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A Brief introduction to MatLAB</vt:lpstr>
      <vt:lpstr>PowerPoint Presentation</vt:lpstr>
      <vt:lpstr>An alternative is SciLAB</vt:lpstr>
      <vt:lpstr>PowerPoint Presentation</vt:lpstr>
      <vt:lpstr>Key differences between MatLAB and SciLAB</vt:lpstr>
      <vt:lpstr>Resources for doing things with MatLAB</vt:lpstr>
      <vt:lpstr>PowerPoint Presentation</vt:lpstr>
      <vt:lpstr>The Default MATLAB Desktop, Fig. 1.1-1, page 5</vt:lpstr>
      <vt:lpstr>1-2</vt:lpstr>
      <vt:lpstr>1-3</vt:lpstr>
      <vt:lpstr>1-4</vt:lpstr>
      <vt:lpstr>1-4</vt:lpstr>
      <vt:lpstr>1-5</vt:lpstr>
      <vt:lpstr>1-6</vt:lpstr>
      <vt:lpstr>1-6</vt:lpstr>
      <vt:lpstr>1-8</vt:lpstr>
      <vt:lpstr>1-9</vt:lpstr>
      <vt:lpstr>1-10</vt:lpstr>
      <vt:lpstr>1-12</vt:lpstr>
      <vt:lpstr>1-13</vt:lpstr>
      <vt:lpstr>1-18</vt:lpstr>
      <vt:lpstr>1-15</vt:lpstr>
      <vt:lpstr>1-19</vt:lpstr>
      <vt:lpstr>1-16</vt:lpstr>
      <vt:lpstr>1-21</vt:lpstr>
      <vt:lpstr>The MATLAB Command window with the Editor/Debugger open. Figure 1.4–1, Page 28</vt:lpstr>
      <vt:lpstr>MatLAB Scripts (programs)</vt:lpstr>
      <vt:lpstr>1-22</vt:lpstr>
      <vt:lpstr>1-27</vt:lpstr>
      <vt:lpstr>Programming Style (continued)</vt:lpstr>
      <vt:lpstr>1-24</vt:lpstr>
      <vt:lpstr>1-17</vt:lpstr>
      <vt:lpstr>1-25</vt:lpstr>
      <vt:lpstr>1-26</vt:lpstr>
      <vt:lpstr>1-29</vt:lpstr>
      <vt:lpstr>1-30</vt:lpstr>
      <vt:lpstr>1-40</vt:lpstr>
      <vt:lpstr>PowerPoint Presentation</vt:lpstr>
      <vt:lpstr>PowerPoint Presentation</vt:lpstr>
      <vt:lpstr>1-33</vt:lpstr>
      <vt:lpstr>1-39</vt:lpstr>
      <vt:lpstr>1-41</vt:lpstr>
      <vt:lpstr>Getting Help From MATLAB: The Function Browser after plot has been selected (Figure 1.5-1, page 33)</vt:lpstr>
      <vt:lpstr>The MATLAB Help Browser Figure 1.5-2, page 34</vt:lpstr>
      <vt:lpstr>The Help Navigator Fig. 1.5-3, page 35</vt:lpstr>
      <vt:lpstr>MATLAB Help Functions, From Table 1.5-1, page 38 </vt:lpstr>
      <vt:lpstr>1-14</vt:lpstr>
      <vt:lpstr>1-20</vt:lpstr>
    </vt:vector>
  </TitlesOfParts>
  <Company>UW-Whitewater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Sahyun</dc:creator>
  <cp:lastModifiedBy>Steven Sahyun</cp:lastModifiedBy>
  <cp:revision>30</cp:revision>
  <dcterms:created xsi:type="dcterms:W3CDTF">2010-01-19T02:38:30Z</dcterms:created>
  <dcterms:modified xsi:type="dcterms:W3CDTF">2015-03-31T19:48:47Z</dcterms:modified>
</cp:coreProperties>
</file>